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0" r:id="rId3"/>
    <p:sldId id="257" r:id="rId4"/>
    <p:sldId id="833" r:id="rId5"/>
    <p:sldId id="1131" r:id="rId6"/>
    <p:sldId id="1132" r:id="rId7"/>
    <p:sldId id="1133" r:id="rId8"/>
    <p:sldId id="1029" r:id="rId9"/>
    <p:sldId id="266" r:id="rId10"/>
    <p:sldId id="269" r:id="rId11"/>
    <p:sldId id="374" r:id="rId12"/>
    <p:sldId id="539" r:id="rId13"/>
    <p:sldId id="263" r:id="rId14"/>
    <p:sldId id="264" r:id="rId15"/>
    <p:sldId id="898" r:id="rId16"/>
    <p:sldId id="1140" r:id="rId17"/>
    <p:sldId id="265" r:id="rId18"/>
    <p:sldId id="1075" r:id="rId19"/>
    <p:sldId id="1141" r:id="rId20"/>
    <p:sldId id="1142" r:id="rId21"/>
    <p:sldId id="1134" r:id="rId22"/>
    <p:sldId id="1135" r:id="rId23"/>
    <p:sldId id="1146" r:id="rId24"/>
    <p:sldId id="565" r:id="rId25"/>
    <p:sldId id="566" r:id="rId26"/>
    <p:sldId id="1094" r:id="rId27"/>
    <p:sldId id="1136" r:id="rId28"/>
    <p:sldId id="1143" r:id="rId29"/>
    <p:sldId id="1137" r:id="rId30"/>
    <p:sldId id="570" r:id="rId31"/>
    <p:sldId id="1117" r:id="rId32"/>
    <p:sldId id="1118" r:id="rId33"/>
    <p:sldId id="1138" r:id="rId34"/>
    <p:sldId id="1139" r:id="rId35"/>
    <p:sldId id="1144" r:id="rId36"/>
    <p:sldId id="1120" r:id="rId37"/>
    <p:sldId id="576" r:id="rId38"/>
    <p:sldId id="577" r:id="rId39"/>
    <p:sldId id="580" r:id="rId40"/>
    <p:sldId id="581" r:id="rId41"/>
    <p:sldId id="582" r:id="rId42"/>
    <p:sldId id="583" r:id="rId43"/>
    <p:sldId id="584" r:id="rId44"/>
    <p:sldId id="585" r:id="rId45"/>
    <p:sldId id="1145" r:id="rId4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er Tome da Silva" initials="ETdS" lastIdx="4" clrIdx="0">
    <p:extLst>
      <p:ext uri="{19B8F6BF-5375-455C-9EA6-DF929625EA0E}">
        <p15:presenceInfo xmlns:p15="http://schemas.microsoft.com/office/powerpoint/2012/main" userId="a901bb40716c19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FF"/>
    <a:srgbClr val="FF85FF"/>
    <a:srgbClr val="FF9FFF"/>
    <a:srgbClr val="BDEEFF"/>
    <a:srgbClr val="FFD1FF"/>
    <a:srgbClr val="CDF2FF"/>
    <a:srgbClr val="FFB7FF"/>
    <a:srgbClr val="F7F7F7"/>
    <a:srgbClr val="FFCDFF"/>
    <a:srgbClr val="F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84" autoAdjust="0"/>
    <p:restoredTop sz="94674" autoAdjust="0"/>
  </p:normalViewPr>
  <p:slideViewPr>
    <p:cSldViewPr snapToGrid="0">
      <p:cViewPr varScale="1">
        <p:scale>
          <a:sx n="83" d="100"/>
          <a:sy n="83" d="100"/>
        </p:scale>
        <p:origin x="108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D7D0-E73C-4EBF-B3B5-52BDCBEB6660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3536E-B40E-4599-A1B7-13236F7E15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81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3536E-B40E-4599-A1B7-13236F7E15F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511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3536E-B40E-4599-A1B7-13236F7E15F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27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3536E-B40E-4599-A1B7-13236F7E15F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579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3536E-B40E-4599-A1B7-13236F7E15F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942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3536E-B40E-4599-A1B7-13236F7E15F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537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3536E-B40E-4599-A1B7-13236F7E15F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894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3536E-B40E-4599-A1B7-13236F7E15F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164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3536E-B40E-4599-A1B7-13236F7E15F8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418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3536E-B40E-4599-A1B7-13236F7E15F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1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64FA0-065B-4A0C-BA07-D0B96D678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2CEDC7-4E26-4357-9B7D-8A3C5419A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2DA4ED-61C4-4B64-B000-06F9D3A9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671-0063-4BC0-A0A6-D3C1A084A936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FB8EE7-F9DC-4D96-B5F2-B5FCBEEC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9FAF91-CC69-4553-B3C7-20F564EB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29D9-F833-4682-92C8-A4F2B63733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19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B3AFA-B373-443D-8748-8A920EC1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D4C06E-FF38-4E09-96BA-C1F9A195A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AFBBA2-645C-4754-A000-651E9C9A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671-0063-4BC0-A0A6-D3C1A084A936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85B058-75BB-4317-93B3-C93DF8DB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7C70FC-4238-4217-AE9F-65B197EE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29D9-F833-4682-92C8-A4F2B63733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0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1D8A55-D871-48BB-8388-45727C82F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C02CD6-1FBA-4A0A-B9D8-62687AB65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C894BE-AB24-4E38-911F-6AF307B52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671-0063-4BC0-A0A6-D3C1A084A936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C296E4-961E-46A8-8BD0-8ADD568A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F5E090-91EE-4E1A-ADE4-916A4320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29D9-F833-4682-92C8-A4F2B63733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6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C04FA-1225-424D-9D49-61062CD2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5EEC21-953A-4F55-9BB1-93DC2CA6D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7F3B0D-C94E-47EC-B5E2-288E5639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671-0063-4BC0-A0A6-D3C1A084A936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C23324-A7D1-4D15-9D5B-C04C68C9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EBFFFE-EFB7-4A30-94D3-073820FD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29D9-F833-4682-92C8-A4F2B63733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9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D20FA-8A30-456E-82D3-2C20A8C9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51CAA3-4EEF-485D-9EDA-42DB24336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1AD096-F63B-4C29-881C-C82CB841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671-0063-4BC0-A0A6-D3C1A084A936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3ADF81-04A2-43F7-8C21-7C576CF93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E71E62-11C0-4D32-B911-4611A234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29D9-F833-4682-92C8-A4F2B63733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89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204AD-90A9-46CA-ACBD-43BEC3355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5AEA75-91B8-4E96-862A-44F5AD071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2C4843A-A193-48FA-BD82-1C051BC89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9BE896-5FD5-4CF2-AC77-6B4E87E9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671-0063-4BC0-A0A6-D3C1A084A936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5FB504-85FB-4F16-9C2D-8BB3CC1A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F575A42-ACE9-4C1F-BAAF-9FB1F793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29D9-F833-4682-92C8-A4F2B63733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63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9E194-6FC8-4BC3-96FB-B6F7B470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995658-9061-40FA-B4EC-B31CC39FC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04D698-0DE1-4898-ACBF-EE82DCB3E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32456A5-2E1F-4200-9489-F3BEFF00F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33D9566-77A5-4F07-B893-5FAC36EC0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12715C6-78DB-4C45-9B93-ECCEADE9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671-0063-4BC0-A0A6-D3C1A084A936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2E0D04-1DBC-4E55-9BE3-132E09A1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FC1B997-4AF2-4957-9567-957689C1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29D9-F833-4682-92C8-A4F2B63733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79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4B9AA-27ED-46D4-92D1-F4916868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5F6F6C-5EE2-415A-B78C-F5036B192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671-0063-4BC0-A0A6-D3C1A084A936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51E660A-D028-461C-8DCC-BA8EA05D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46CFCA0-2019-4AB2-AE1E-9DB707BA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29D9-F833-4682-92C8-A4F2B63733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16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5E020F6-7DD4-440C-9875-7285DA1AA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671-0063-4BC0-A0A6-D3C1A084A936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F8C10FF-4B08-4329-B409-D8F3394D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0E4D42-3D04-49E1-9CFF-E62FADB6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29D9-F833-4682-92C8-A4F2B63733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99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1A068-78CA-4B8C-8F9D-DAE726B2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4B4910-8ECC-4CB3-8450-605A3D38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80A09B0-3727-4B5E-9A32-330FC30E1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72479B-8583-40E8-AC53-05D0FCC3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671-0063-4BC0-A0A6-D3C1A084A936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BAD686-194D-4513-9FE4-2F33A4B0E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076E84-2D3B-4B9C-8981-FC0C576E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29D9-F833-4682-92C8-A4F2B63733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34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062C2-C63B-49AB-8CBF-4CA0B4F1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A7C2474-1EC1-4D10-90C7-F0506A7B2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A33E0C-8324-4F25-86F6-18971EE00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76BD8F-C0A8-47C0-A42B-41F0F8C94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D671-0063-4BC0-A0A6-D3C1A084A936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86CB52-F237-4640-BF17-949929628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2B9CD6-BBA5-4992-ACCE-379289DE9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29D9-F833-4682-92C8-A4F2B63733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64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C45902C-7C70-4B0F-A72E-121133D9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102E5C-0150-4294-8422-D18E5A39E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E55734-3FA2-4AF0-8B7B-BD6D229FF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7D671-0063-4BC0-A0A6-D3C1A084A936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8190E5-6072-44D0-A348-A7BA3BBBC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003401-A666-431B-93D0-BC3F8DDBF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429D9-F833-4682-92C8-A4F2B63733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03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836;p13">
            <a:extLst>
              <a:ext uri="{FF2B5EF4-FFF2-40B4-BE49-F238E27FC236}">
                <a16:creationId xmlns:a16="http://schemas.microsoft.com/office/drawing/2014/main" id="{12909692-01A7-4D0C-AE0D-3283AE4B110D}"/>
              </a:ext>
            </a:extLst>
          </p:cNvPr>
          <p:cNvSpPr txBox="1">
            <a:spLocks/>
          </p:cNvSpPr>
          <p:nvPr/>
        </p:nvSpPr>
        <p:spPr>
          <a:xfrm>
            <a:off x="833195" y="28178"/>
            <a:ext cx="10558059" cy="846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4800" b="1" dirty="0">
                <a:solidFill>
                  <a:schemeClr val="tx1"/>
                </a:solidFill>
                <a:latin typeface="Dosis ExtraLight" charset="0"/>
              </a:rPr>
              <a:t>Lição 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9FC563-F636-4779-809D-AC091B805849}"/>
              </a:ext>
            </a:extLst>
          </p:cNvPr>
          <p:cNvSpPr txBox="1"/>
          <p:nvPr/>
        </p:nvSpPr>
        <p:spPr>
          <a:xfrm>
            <a:off x="833195" y="874975"/>
            <a:ext cx="10558059" cy="1138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pt-BR" sz="4400" b="1" dirty="0">
                <a:solidFill>
                  <a:srgbClr val="C00000"/>
                </a:solidFill>
                <a:latin typeface="Titillium Web" charset="0"/>
              </a:rPr>
              <a:t>Duas Importantes Mulheres </a:t>
            </a:r>
          </a:p>
          <a:p>
            <a:pPr algn="ctr">
              <a:lnSpc>
                <a:spcPts val="4000"/>
              </a:lnSpc>
            </a:pPr>
            <a:r>
              <a:rPr lang="pt-BR" sz="4400" b="1" dirty="0">
                <a:solidFill>
                  <a:srgbClr val="C00000"/>
                </a:solidFill>
                <a:latin typeface="Titillium Web" charset="0"/>
              </a:rPr>
              <a:t>na História de um Povo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EE5A9A9-EA0F-4A5E-8F8A-0B3664E99CA0}"/>
              </a:ext>
            </a:extLst>
          </p:cNvPr>
          <p:cNvSpPr txBox="1"/>
          <p:nvPr/>
        </p:nvSpPr>
        <p:spPr>
          <a:xfrm>
            <a:off x="9376028" y="3239848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Igreja</a:t>
            </a:r>
            <a:r>
              <a: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FE5D989-CE97-4303-8812-A591C0C86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" y="2215166"/>
            <a:ext cx="10135338" cy="464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36;p13">
            <a:extLst>
              <a:ext uri="{FF2B5EF4-FFF2-40B4-BE49-F238E27FC236}">
                <a16:creationId xmlns:a16="http://schemas.microsoft.com/office/drawing/2014/main" id="{32314C2D-D4FF-4199-9520-25E461B84649}"/>
              </a:ext>
            </a:extLst>
          </p:cNvPr>
          <p:cNvSpPr txBox="1">
            <a:spLocks/>
          </p:cNvSpPr>
          <p:nvPr/>
        </p:nvSpPr>
        <p:spPr>
          <a:xfrm>
            <a:off x="514350" y="49458"/>
            <a:ext cx="11214126" cy="8935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t-BR" sz="5400" b="1" dirty="0">
                <a:solidFill>
                  <a:srgbClr val="C00000"/>
                </a:solidFill>
                <a:latin typeface="Titillium Web" panose="020B0604020202020204" charset="0"/>
              </a:rPr>
              <a:t>Verdade Prática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2E44C74-99BD-48E2-8DC7-6549F8563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628" y="1159950"/>
            <a:ext cx="4077959" cy="342623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DEB502B-A83D-4E6A-B6D3-892AC60CFCA2}"/>
              </a:ext>
            </a:extLst>
          </p:cNvPr>
          <p:cNvSpPr txBox="1"/>
          <p:nvPr/>
        </p:nvSpPr>
        <p:spPr>
          <a:xfrm>
            <a:off x="514350" y="5112251"/>
            <a:ext cx="11356517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Conhecidas ou anônimas, muitas mulheres </a:t>
            </a:r>
          </a:p>
          <a:p>
            <a:pPr algn="ctr">
              <a:lnSpc>
                <a:spcPts val="40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foram fundamentais no plano divino de </a:t>
            </a:r>
          </a:p>
          <a:p>
            <a:pPr algn="ctr">
              <a:lnSpc>
                <a:spcPts val="40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redenção da humanidade.</a:t>
            </a:r>
            <a:endParaRPr lang="pt-BR" sz="4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90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1ED1A63-98C3-4942-8654-997143C3D1B9}"/>
              </a:ext>
            </a:extLst>
          </p:cNvPr>
          <p:cNvSpPr txBox="1"/>
          <p:nvPr/>
        </p:nvSpPr>
        <p:spPr>
          <a:xfrm>
            <a:off x="202519" y="1431193"/>
            <a:ext cx="11548034" cy="112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pt-BR" sz="4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❶</a:t>
            </a:r>
            <a:r>
              <a:rPr lang="pt-BR" sz="4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4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Apresentar 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o perfil de Rute, a 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moabita</a:t>
            </a:r>
            <a:endParaRPr lang="pt-BR" sz="40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4000"/>
              </a:lnSpc>
            </a:pPr>
            <a:endParaRPr lang="pt-BR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19EC101-F6B9-456D-A96D-72B87B308B5F}"/>
              </a:ext>
            </a:extLst>
          </p:cNvPr>
          <p:cNvSpPr txBox="1"/>
          <p:nvPr/>
        </p:nvSpPr>
        <p:spPr>
          <a:xfrm>
            <a:off x="202519" y="2722068"/>
            <a:ext cx="11548034" cy="112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pt-BR" sz="4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❷</a:t>
            </a:r>
            <a:r>
              <a:rPr lang="pt-BR" sz="4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4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Traçar 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o perfil de Ester, a judia que ascendeu </a:t>
            </a:r>
          </a:p>
          <a:p>
            <a:pPr>
              <a:lnSpc>
                <a:spcPts val="40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         ao posto de rainha</a:t>
            </a:r>
            <a:endParaRPr lang="pt-BR" sz="40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Google Shape;3836;p13">
            <a:extLst>
              <a:ext uri="{FF2B5EF4-FFF2-40B4-BE49-F238E27FC236}">
                <a16:creationId xmlns:a16="http://schemas.microsoft.com/office/drawing/2014/main" id="{46FB16EA-10F1-4387-8F0C-A03044A52071}"/>
              </a:ext>
            </a:extLst>
          </p:cNvPr>
          <p:cNvSpPr txBox="1">
            <a:spLocks/>
          </p:cNvSpPr>
          <p:nvPr/>
        </p:nvSpPr>
        <p:spPr>
          <a:xfrm>
            <a:off x="0" y="90658"/>
            <a:ext cx="12192000" cy="8935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t-BR" sz="5400" b="1" dirty="0">
                <a:solidFill>
                  <a:srgbClr val="C00000"/>
                </a:solidFill>
                <a:latin typeface="Titillium Web" panose="020B0604020202020204" charset="0"/>
              </a:rPr>
              <a:t>Objetivos da Lição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0C8D49-4763-48B9-A68F-EAA5D7BE410D}"/>
              </a:ext>
            </a:extLst>
          </p:cNvPr>
          <p:cNvSpPr txBox="1"/>
          <p:nvPr/>
        </p:nvSpPr>
        <p:spPr>
          <a:xfrm>
            <a:off x="202519" y="4286049"/>
            <a:ext cx="11548034" cy="112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pt-BR" sz="4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❸</a:t>
            </a:r>
            <a:r>
              <a:rPr lang="pt-BR" sz="4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4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Refletir 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a respeito da mulher cristã como </a:t>
            </a:r>
          </a:p>
          <a:p>
            <a:pPr>
              <a:lnSpc>
                <a:spcPts val="40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         protagonista no Reino de Deus</a:t>
            </a:r>
            <a:endParaRPr lang="pt-BR" sz="40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36;p13">
            <a:extLst>
              <a:ext uri="{FF2B5EF4-FFF2-40B4-BE49-F238E27FC236}">
                <a16:creationId xmlns:a16="http://schemas.microsoft.com/office/drawing/2014/main" id="{E8D977AB-C5BC-4231-B1AC-ADE2940A42DD}"/>
              </a:ext>
            </a:extLst>
          </p:cNvPr>
          <p:cNvSpPr txBox="1">
            <a:spLocks/>
          </p:cNvSpPr>
          <p:nvPr/>
        </p:nvSpPr>
        <p:spPr>
          <a:xfrm>
            <a:off x="514350" y="49458"/>
            <a:ext cx="11214126" cy="8935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t-BR" sz="6600" b="1" dirty="0">
                <a:solidFill>
                  <a:srgbClr val="C00000"/>
                </a:solidFill>
                <a:latin typeface="Titillium Web" panose="020B0604020202020204" charset="0"/>
              </a:rPr>
              <a:t>Palavra-Chave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F4BBC07-0F76-43FE-9BFD-03A9DB73C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114938"/>
            <a:ext cx="7680152" cy="574306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5CCF662-71C2-4D28-B83F-F0C75A3230D9}"/>
              </a:ext>
            </a:extLst>
          </p:cNvPr>
          <p:cNvSpPr txBox="1"/>
          <p:nvPr/>
        </p:nvSpPr>
        <p:spPr>
          <a:xfrm>
            <a:off x="4972612" y="4577529"/>
            <a:ext cx="5626701" cy="89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pt-BR" sz="8000" b="1" dirty="0">
                <a:latin typeface="Calibri" pitchFamily="34" charset="0"/>
                <a:cs typeface="Calibri" pitchFamily="34" charset="0"/>
              </a:rPr>
              <a:t>Mulheres</a:t>
            </a:r>
          </a:p>
        </p:txBody>
      </p:sp>
    </p:spTree>
    <p:extLst>
      <p:ext uri="{BB962C8B-B14F-4D97-AF65-F5344CB8AC3E}">
        <p14:creationId xmlns:p14="http://schemas.microsoft.com/office/powerpoint/2010/main" val="1236662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36;p13">
            <a:extLst>
              <a:ext uri="{FF2B5EF4-FFF2-40B4-BE49-F238E27FC236}">
                <a16:creationId xmlns:a16="http://schemas.microsoft.com/office/drawing/2014/main" id="{81F20871-CF23-49B6-A26D-E5DC5B6FE994}"/>
              </a:ext>
            </a:extLst>
          </p:cNvPr>
          <p:cNvSpPr txBox="1">
            <a:spLocks/>
          </p:cNvSpPr>
          <p:nvPr/>
        </p:nvSpPr>
        <p:spPr>
          <a:xfrm>
            <a:off x="0" y="-94088"/>
            <a:ext cx="12191999" cy="8299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t-BR" sz="5400" b="1" dirty="0">
                <a:solidFill>
                  <a:srgbClr val="C00000"/>
                </a:solidFill>
                <a:latin typeface="Titillium Web" panose="020B0604020202020204" charset="0"/>
              </a:rPr>
              <a:t>Tópicos da Lição</a:t>
            </a:r>
          </a:p>
        </p:txBody>
      </p:sp>
      <p:sp>
        <p:nvSpPr>
          <p:cNvPr id="5" name="Google Shape;3864;p17">
            <a:extLst>
              <a:ext uri="{FF2B5EF4-FFF2-40B4-BE49-F238E27FC236}">
                <a16:creationId xmlns:a16="http://schemas.microsoft.com/office/drawing/2014/main" id="{0B955A0A-BB30-4537-B09A-722828BDB55F}"/>
              </a:ext>
            </a:extLst>
          </p:cNvPr>
          <p:cNvSpPr txBox="1">
            <a:spLocks/>
          </p:cNvSpPr>
          <p:nvPr/>
        </p:nvSpPr>
        <p:spPr>
          <a:xfrm>
            <a:off x="0" y="843959"/>
            <a:ext cx="12192000" cy="5672752"/>
          </a:xfrm>
          <a:prstGeom prst="rect">
            <a:avLst/>
          </a:prstGeom>
          <a:solidFill>
            <a:srgbClr val="E1F7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3100"/>
              </a:lnSpc>
            </a:pPr>
            <a:r>
              <a:rPr lang="pt-BR" sz="3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pt-BR" sz="3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   –  Rute: Uma Mulher Importante para a Linhagem de Davi</a:t>
            </a:r>
          </a:p>
          <a:p>
            <a:pPr>
              <a:lnSpc>
                <a:spcPts val="3100"/>
              </a:lnSpc>
            </a:pPr>
            <a:r>
              <a:rPr lang="pt-BR" sz="3400" b="1" dirty="0">
                <a:latin typeface="Calibri" pitchFamily="34" charset="0"/>
                <a:cs typeface="Calibri" pitchFamily="34" charset="0"/>
              </a:rPr>
              <a:t>           1 – Uma </a:t>
            </a:r>
            <a:r>
              <a:rPr lang="pt-BR" sz="3400" b="1" dirty="0" err="1">
                <a:latin typeface="Calibri" pitchFamily="34" charset="0"/>
                <a:cs typeface="Calibri" pitchFamily="34" charset="0"/>
              </a:rPr>
              <a:t>Moabita</a:t>
            </a:r>
            <a:endParaRPr lang="pt-BR" sz="34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3100"/>
              </a:lnSpc>
            </a:pPr>
            <a:r>
              <a:rPr lang="pt-BR" sz="3400" b="1" dirty="0">
                <a:latin typeface="Calibri" pitchFamily="34" charset="0"/>
                <a:cs typeface="Calibri" pitchFamily="34" charset="0"/>
              </a:rPr>
              <a:t>           2 – A Família </a:t>
            </a:r>
            <a:r>
              <a:rPr lang="pt-BR" sz="3400" b="1" dirty="0" err="1">
                <a:latin typeface="Calibri" pitchFamily="34" charset="0"/>
                <a:cs typeface="Calibri" pitchFamily="34" charset="0"/>
              </a:rPr>
              <a:t>Belemita</a:t>
            </a:r>
            <a:endParaRPr lang="pt-BR" sz="34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3100"/>
              </a:lnSpc>
            </a:pPr>
            <a:r>
              <a:rPr lang="pt-BR" sz="3400" b="1" dirty="0">
                <a:latin typeface="Calibri" pitchFamily="34" charset="0"/>
                <a:cs typeface="Calibri" pitchFamily="34" charset="0"/>
              </a:rPr>
              <a:t>           3 – Matrimônio e Maternidade</a:t>
            </a:r>
          </a:p>
          <a:p>
            <a:pPr>
              <a:lnSpc>
                <a:spcPts val="3100"/>
              </a:lnSpc>
            </a:pPr>
            <a:endParaRPr lang="pt-BR" sz="34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3100"/>
              </a:lnSpc>
            </a:pPr>
            <a:r>
              <a:rPr lang="pt-BR" sz="3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II  –  Ester: A Mulher que Agiu para a Sobrevivência dos Judeus</a:t>
            </a:r>
          </a:p>
          <a:p>
            <a:pPr>
              <a:lnSpc>
                <a:spcPts val="3100"/>
              </a:lnSpc>
            </a:pPr>
            <a:r>
              <a:rPr lang="pt-BR" sz="3400" b="1" dirty="0">
                <a:latin typeface="Calibri" pitchFamily="34" charset="0"/>
                <a:cs typeface="Calibri" pitchFamily="34" charset="0"/>
              </a:rPr>
              <a:t>           1 – De Belém para </a:t>
            </a:r>
            <a:r>
              <a:rPr lang="pt-BR" sz="3400" b="1" dirty="0" err="1">
                <a:latin typeface="Calibri" pitchFamily="34" charset="0"/>
                <a:cs typeface="Calibri" pitchFamily="34" charset="0"/>
              </a:rPr>
              <a:t>Susã</a:t>
            </a:r>
            <a:endParaRPr lang="pt-BR" sz="34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3100"/>
              </a:lnSpc>
            </a:pPr>
            <a:r>
              <a:rPr lang="pt-BR" sz="3400" b="1" dirty="0">
                <a:latin typeface="Calibri" pitchFamily="34" charset="0"/>
                <a:cs typeface="Calibri" pitchFamily="34" charset="0"/>
              </a:rPr>
              <a:t>           2 – De Órfã a Rainha</a:t>
            </a:r>
          </a:p>
          <a:p>
            <a:pPr>
              <a:lnSpc>
                <a:spcPts val="3100"/>
              </a:lnSpc>
            </a:pPr>
            <a:r>
              <a:rPr lang="pt-BR" sz="3400" b="1" dirty="0">
                <a:latin typeface="Calibri" pitchFamily="34" charset="0"/>
                <a:cs typeface="Calibri" pitchFamily="34" charset="0"/>
              </a:rPr>
              <a:t>           3 – No Campo ou no Palácio</a:t>
            </a:r>
          </a:p>
          <a:p>
            <a:pPr>
              <a:lnSpc>
                <a:spcPts val="3100"/>
              </a:lnSpc>
            </a:pPr>
            <a:endParaRPr lang="pt-BR" sz="34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3100"/>
              </a:lnSpc>
            </a:pPr>
            <a:r>
              <a:rPr lang="pt-BR" sz="3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III  – Mulheres de Deus como Protagonistas da História</a:t>
            </a:r>
          </a:p>
          <a:p>
            <a:pPr>
              <a:lnSpc>
                <a:spcPts val="3100"/>
              </a:lnSpc>
            </a:pPr>
            <a:r>
              <a:rPr lang="pt-BR" sz="3400" b="1" dirty="0">
                <a:latin typeface="Calibri" pitchFamily="34" charset="0"/>
                <a:cs typeface="Calibri" pitchFamily="34" charset="0"/>
              </a:rPr>
              <a:t>           1 – O Protagonista Feminino</a:t>
            </a:r>
          </a:p>
          <a:p>
            <a:pPr>
              <a:lnSpc>
                <a:spcPts val="3100"/>
              </a:lnSpc>
            </a:pPr>
            <a:r>
              <a:rPr lang="pt-BR" sz="3400" b="1" dirty="0">
                <a:latin typeface="Calibri" pitchFamily="34" charset="0"/>
                <a:cs typeface="Calibri" pitchFamily="34" charset="0"/>
              </a:rPr>
              <a:t>           2 – Cumprindo os Papéis</a:t>
            </a:r>
          </a:p>
          <a:p>
            <a:pPr>
              <a:lnSpc>
                <a:spcPts val="3100"/>
              </a:lnSpc>
            </a:pPr>
            <a:r>
              <a:rPr lang="pt-BR" sz="3400" b="1" dirty="0">
                <a:latin typeface="Calibri" pitchFamily="34" charset="0"/>
                <a:cs typeface="Calibri" pitchFamily="34" charset="0"/>
              </a:rPr>
              <a:t>           3 – Educação Familiar</a:t>
            </a:r>
          </a:p>
          <a:p>
            <a:pPr>
              <a:lnSpc>
                <a:spcPts val="3100"/>
              </a:lnSpc>
            </a:pPr>
            <a:endParaRPr lang="pt-BR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778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D129FDD-950D-45B0-99FC-43E0767EC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Google Shape;3877;p19">
            <a:extLst>
              <a:ext uri="{FF2B5EF4-FFF2-40B4-BE49-F238E27FC236}">
                <a16:creationId xmlns:a16="http://schemas.microsoft.com/office/drawing/2014/main" id="{3A34DF09-E6E0-47DF-9B3D-33930E783D45}"/>
              </a:ext>
            </a:extLst>
          </p:cNvPr>
          <p:cNvSpPr txBox="1">
            <a:spLocks/>
          </p:cNvSpPr>
          <p:nvPr/>
        </p:nvSpPr>
        <p:spPr>
          <a:xfrm>
            <a:off x="1796716" y="2724446"/>
            <a:ext cx="5761874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pt-BR" sz="7200" dirty="0">
                <a:solidFill>
                  <a:srgbClr val="0070C0"/>
                </a:solidFill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1434285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53C1DEC9-445A-4417-B7CA-8FAD514558D0}"/>
              </a:ext>
            </a:extLst>
          </p:cNvPr>
          <p:cNvCxnSpPr>
            <a:cxnSpLocks/>
          </p:cNvCxnSpPr>
          <p:nvPr/>
        </p:nvCxnSpPr>
        <p:spPr>
          <a:xfrm>
            <a:off x="539646" y="827001"/>
            <a:ext cx="1115268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ABA58-A55C-4422-97A2-09ADA2A73766}"/>
              </a:ext>
            </a:extLst>
          </p:cNvPr>
          <p:cNvSpPr txBox="1"/>
          <p:nvPr/>
        </p:nvSpPr>
        <p:spPr>
          <a:xfrm>
            <a:off x="539645" y="882347"/>
            <a:ext cx="11112709" cy="103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Rute e Ester são os dois livros da Bíblia </a:t>
            </a:r>
          </a:p>
          <a:p>
            <a:pPr algn="ctr">
              <a:lnSpc>
                <a:spcPts val="36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que levam o nome de mulheres.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EFFF4DC-08FC-48C9-AEE8-CCF879BC28AB}"/>
              </a:ext>
            </a:extLst>
          </p:cNvPr>
          <p:cNvSpPr txBox="1">
            <a:spLocks/>
          </p:cNvSpPr>
          <p:nvPr/>
        </p:nvSpPr>
        <p:spPr>
          <a:xfrm>
            <a:off x="539646" y="31432"/>
            <a:ext cx="11112708" cy="793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200"/>
              </a:lnSpc>
            </a:pPr>
            <a:endParaRPr lang="pt-BR" sz="4400" b="1" dirty="0">
              <a:solidFill>
                <a:srgbClr val="C00000"/>
              </a:solidFill>
              <a:latin typeface="Dosis" charset="0"/>
            </a:endParaRPr>
          </a:p>
          <a:p>
            <a:pPr algn="ctr">
              <a:lnSpc>
                <a:spcPts val="3600"/>
              </a:lnSpc>
            </a:pPr>
            <a:r>
              <a:rPr lang="pt-BR" sz="5400" b="1" dirty="0">
                <a:solidFill>
                  <a:srgbClr val="C00000"/>
                </a:solidFill>
                <a:latin typeface="Dosis" charset="0"/>
              </a:rPr>
              <a:t>Introdução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E091201-9991-446F-BF5D-6C701D385A1F}"/>
              </a:ext>
            </a:extLst>
          </p:cNvPr>
          <p:cNvSpPr/>
          <p:nvPr/>
        </p:nvSpPr>
        <p:spPr>
          <a:xfrm>
            <a:off x="8950817" y="3773509"/>
            <a:ext cx="2236633" cy="704811"/>
          </a:xfrm>
          <a:prstGeom prst="rect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FE1482D-7388-489F-9DA5-D4E5DD8A9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319" y="1890260"/>
            <a:ext cx="9098925" cy="393044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4FDAFA2-A27C-4A8F-B78E-AA08861D1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4879" y="1891886"/>
            <a:ext cx="6975176" cy="393044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2641DFA-D2F9-4E54-8194-AB799F60E329}"/>
              </a:ext>
            </a:extLst>
          </p:cNvPr>
          <p:cNvSpPr txBox="1"/>
          <p:nvPr/>
        </p:nvSpPr>
        <p:spPr>
          <a:xfrm>
            <a:off x="1231596" y="2833398"/>
            <a:ext cx="6213369" cy="195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pt-BR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Registram duas das mais belas, extraordinárias e dramáticas histórias sagradas.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EF4B4A4-05A0-4A56-B558-F9106F969100}"/>
              </a:ext>
            </a:extLst>
          </p:cNvPr>
          <p:cNvSpPr txBox="1"/>
          <p:nvPr/>
        </p:nvSpPr>
        <p:spPr>
          <a:xfrm>
            <a:off x="447346" y="5822332"/>
            <a:ext cx="11112709" cy="10356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Rute e Ester foram fundamentais para a preservação do povo judeu.</a:t>
            </a:r>
          </a:p>
        </p:txBody>
      </p:sp>
    </p:spTree>
    <p:extLst>
      <p:ext uri="{BB962C8B-B14F-4D97-AF65-F5344CB8AC3E}">
        <p14:creationId xmlns:p14="http://schemas.microsoft.com/office/powerpoint/2010/main" val="2490050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53C1DEC9-445A-4417-B7CA-8FAD514558D0}"/>
              </a:ext>
            </a:extLst>
          </p:cNvPr>
          <p:cNvCxnSpPr>
            <a:cxnSpLocks/>
          </p:cNvCxnSpPr>
          <p:nvPr/>
        </p:nvCxnSpPr>
        <p:spPr>
          <a:xfrm>
            <a:off x="539646" y="827001"/>
            <a:ext cx="1115268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ABA58-A55C-4422-97A2-09ADA2A73766}"/>
              </a:ext>
            </a:extLst>
          </p:cNvPr>
          <p:cNvSpPr txBox="1"/>
          <p:nvPr/>
        </p:nvSpPr>
        <p:spPr>
          <a:xfrm>
            <a:off x="539645" y="946742"/>
            <a:ext cx="11112709" cy="149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Rute e Ester viveram em épocas, circunstâncias e contextos muito diferentes, mas expressaram as mesmas virtudes espirituais e morais :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EFFF4DC-08FC-48C9-AEE8-CCF879BC28AB}"/>
              </a:ext>
            </a:extLst>
          </p:cNvPr>
          <p:cNvSpPr txBox="1">
            <a:spLocks/>
          </p:cNvSpPr>
          <p:nvPr/>
        </p:nvSpPr>
        <p:spPr>
          <a:xfrm>
            <a:off x="539646" y="31432"/>
            <a:ext cx="11112708" cy="793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200"/>
              </a:lnSpc>
            </a:pPr>
            <a:endParaRPr lang="pt-BR" sz="4400" b="1" dirty="0">
              <a:solidFill>
                <a:srgbClr val="C00000"/>
              </a:solidFill>
              <a:latin typeface="Dosis" charset="0"/>
            </a:endParaRPr>
          </a:p>
          <a:p>
            <a:pPr algn="ctr">
              <a:lnSpc>
                <a:spcPts val="3600"/>
              </a:lnSpc>
            </a:pPr>
            <a:r>
              <a:rPr lang="pt-BR" sz="5400" b="1" dirty="0">
                <a:solidFill>
                  <a:srgbClr val="C00000"/>
                </a:solidFill>
                <a:latin typeface="Dosis" charset="0"/>
              </a:rPr>
              <a:t>Introdução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E091201-9991-446F-BF5D-6C701D385A1F}"/>
              </a:ext>
            </a:extLst>
          </p:cNvPr>
          <p:cNvSpPr/>
          <p:nvPr/>
        </p:nvSpPr>
        <p:spPr>
          <a:xfrm>
            <a:off x="8950817" y="3773509"/>
            <a:ext cx="2236633" cy="704811"/>
          </a:xfrm>
          <a:prstGeom prst="rect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2641DFA-D2F9-4E54-8194-AB799F60E329}"/>
              </a:ext>
            </a:extLst>
          </p:cNvPr>
          <p:cNvSpPr txBox="1"/>
          <p:nvPr/>
        </p:nvSpPr>
        <p:spPr>
          <a:xfrm>
            <a:off x="5821250" y="2600486"/>
            <a:ext cx="4520485" cy="4267322"/>
          </a:xfrm>
          <a:prstGeom prst="rect">
            <a:avLst/>
          </a:prstGeom>
          <a:solidFill>
            <a:srgbClr val="FFBD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Fé, convicção, humildade, coragem, obediência, simplicidade, pureza, abnegação, temor a Deus e disposição </a:t>
            </a:r>
          </a:p>
          <a:p>
            <a:pPr algn="ctr">
              <a:lnSpc>
                <a:spcPts val="36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de servir.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03051BC-72BE-4FC2-B75A-674748459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468" y="2587607"/>
            <a:ext cx="3850782" cy="42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14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B55E855-F9F7-410D-A6F1-2F4C0D2F2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1" cy="6858000"/>
          </a:xfrm>
          <a:prstGeom prst="rect">
            <a:avLst/>
          </a:prstGeom>
        </p:spPr>
      </p:pic>
      <p:sp>
        <p:nvSpPr>
          <p:cNvPr id="21" name="Google Shape;3878;p19">
            <a:extLst>
              <a:ext uri="{FF2B5EF4-FFF2-40B4-BE49-F238E27FC236}">
                <a16:creationId xmlns:a16="http://schemas.microsoft.com/office/drawing/2014/main" id="{46A9B420-D51C-4204-9EBD-622277D230F1}"/>
              </a:ext>
            </a:extLst>
          </p:cNvPr>
          <p:cNvSpPr txBox="1">
            <a:spLocks/>
          </p:cNvSpPr>
          <p:nvPr/>
        </p:nvSpPr>
        <p:spPr>
          <a:xfrm>
            <a:off x="2449427" y="3319453"/>
            <a:ext cx="6890158" cy="2199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▪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●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○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■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457200" lvl="1" indent="0" algn="ctr">
              <a:buNone/>
            </a:pPr>
            <a:r>
              <a:rPr lang="en-US" sz="4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Rute</a:t>
            </a:r>
            <a:r>
              <a:rPr lang="en-US" sz="4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Uma </a:t>
            </a:r>
            <a:r>
              <a:rPr lang="en-US" sz="4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Mulher</a:t>
            </a:r>
            <a:r>
              <a:rPr lang="en-US" sz="4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Importante</a:t>
            </a:r>
            <a:r>
              <a:rPr lang="en-US" sz="4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para a </a:t>
            </a:r>
            <a:r>
              <a:rPr lang="en-US" sz="4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Linhagem</a:t>
            </a:r>
            <a:r>
              <a:rPr lang="en-US" sz="4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4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Davi</a:t>
            </a:r>
            <a:endParaRPr lang="en-US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Google Shape;3877;p19">
            <a:extLst>
              <a:ext uri="{FF2B5EF4-FFF2-40B4-BE49-F238E27FC236}">
                <a16:creationId xmlns:a16="http://schemas.microsoft.com/office/drawing/2014/main" id="{D2803A60-2F77-493F-B4FD-61A43DFC2B0E}"/>
              </a:ext>
            </a:extLst>
          </p:cNvPr>
          <p:cNvSpPr txBox="1">
            <a:spLocks/>
          </p:cNvSpPr>
          <p:nvPr/>
        </p:nvSpPr>
        <p:spPr>
          <a:xfrm>
            <a:off x="3394520" y="1878580"/>
            <a:ext cx="499997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pt-BR" sz="7200" dirty="0">
                <a:solidFill>
                  <a:srgbClr val="C00000"/>
                </a:solidFill>
              </a:rPr>
              <a:t>Tópico I</a:t>
            </a:r>
          </a:p>
        </p:txBody>
      </p:sp>
      <p:grpSp>
        <p:nvGrpSpPr>
          <p:cNvPr id="23" name="Google Shape;4734;p40">
            <a:extLst>
              <a:ext uri="{FF2B5EF4-FFF2-40B4-BE49-F238E27FC236}">
                <a16:creationId xmlns:a16="http://schemas.microsoft.com/office/drawing/2014/main" id="{5C23B06D-A05B-4443-9242-2F4C218D832E}"/>
              </a:ext>
            </a:extLst>
          </p:cNvPr>
          <p:cNvGrpSpPr/>
          <p:nvPr/>
        </p:nvGrpSpPr>
        <p:grpSpPr>
          <a:xfrm>
            <a:off x="1670852" y="781999"/>
            <a:ext cx="1933538" cy="2801904"/>
            <a:chOff x="8095060" y="5664590"/>
            <a:chExt cx="497404" cy="594389"/>
          </a:xfrm>
        </p:grpSpPr>
        <p:grpSp>
          <p:nvGrpSpPr>
            <p:cNvPr id="24" name="Google Shape;4735;p40">
              <a:extLst>
                <a:ext uri="{FF2B5EF4-FFF2-40B4-BE49-F238E27FC236}">
                  <a16:creationId xmlns:a16="http://schemas.microsoft.com/office/drawing/2014/main" id="{C7F32BBB-33C5-4BFD-8EB5-BC7F632D070E}"/>
                </a:ext>
              </a:extLst>
            </p:cNvPr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37" name="Google Shape;4736;p40">
                <a:extLst>
                  <a:ext uri="{FF2B5EF4-FFF2-40B4-BE49-F238E27FC236}">
                    <a16:creationId xmlns:a16="http://schemas.microsoft.com/office/drawing/2014/main" id="{1CF118C2-F7B6-41BD-BAE2-CE061C5C10DE}"/>
                  </a:ext>
                </a:extLst>
              </p:cNvPr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4737;p40">
                <a:extLst>
                  <a:ext uri="{FF2B5EF4-FFF2-40B4-BE49-F238E27FC236}">
                    <a16:creationId xmlns:a16="http://schemas.microsoft.com/office/drawing/2014/main" id="{BF52C5AC-F37B-4FC6-A87C-1B3B7048742F}"/>
                  </a:ext>
                </a:extLst>
              </p:cNvPr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4738;p40">
                <a:extLst>
                  <a:ext uri="{FF2B5EF4-FFF2-40B4-BE49-F238E27FC236}">
                    <a16:creationId xmlns:a16="http://schemas.microsoft.com/office/drawing/2014/main" id="{BF2A5D31-BB69-4F34-BB77-B902610BB4FC}"/>
                  </a:ext>
                </a:extLst>
              </p:cNvPr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4739;p40">
              <a:extLst>
                <a:ext uri="{FF2B5EF4-FFF2-40B4-BE49-F238E27FC236}">
                  <a16:creationId xmlns:a16="http://schemas.microsoft.com/office/drawing/2014/main" id="{6D9BD7EA-6450-4370-940E-8EE2F08F35B5}"/>
                </a:ext>
              </a:extLst>
            </p:cNvPr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34" name="Google Shape;4740;p40">
                <a:extLst>
                  <a:ext uri="{FF2B5EF4-FFF2-40B4-BE49-F238E27FC236}">
                    <a16:creationId xmlns:a16="http://schemas.microsoft.com/office/drawing/2014/main" id="{F2669469-5502-4769-99D0-63E2518F5905}"/>
                  </a:ext>
                </a:extLst>
              </p:cNvPr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4741;p40">
                <a:extLst>
                  <a:ext uri="{FF2B5EF4-FFF2-40B4-BE49-F238E27FC236}">
                    <a16:creationId xmlns:a16="http://schemas.microsoft.com/office/drawing/2014/main" id="{8BC7D215-EDD6-4DFA-A4BB-402C97DD8426}"/>
                  </a:ext>
                </a:extLst>
              </p:cNvPr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4742;p40">
                <a:extLst>
                  <a:ext uri="{FF2B5EF4-FFF2-40B4-BE49-F238E27FC236}">
                    <a16:creationId xmlns:a16="http://schemas.microsoft.com/office/drawing/2014/main" id="{0F73EBF7-C8D8-45CD-8FC9-DEFA53AC0B1C}"/>
                  </a:ext>
                </a:extLst>
              </p:cNvPr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4743;p40">
              <a:extLst>
                <a:ext uri="{FF2B5EF4-FFF2-40B4-BE49-F238E27FC236}">
                  <a16:creationId xmlns:a16="http://schemas.microsoft.com/office/drawing/2014/main" id="{83B382F1-76DE-44DF-BAB6-376A7D7501B1}"/>
                </a:ext>
              </a:extLst>
            </p:cNvPr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31" name="Google Shape;4744;p40">
                <a:extLst>
                  <a:ext uri="{FF2B5EF4-FFF2-40B4-BE49-F238E27FC236}">
                    <a16:creationId xmlns:a16="http://schemas.microsoft.com/office/drawing/2014/main" id="{1509284B-9616-43CF-AD10-F9CCFF87EA6C}"/>
                  </a:ext>
                </a:extLst>
              </p:cNvPr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4745;p40">
                <a:extLst>
                  <a:ext uri="{FF2B5EF4-FFF2-40B4-BE49-F238E27FC236}">
                    <a16:creationId xmlns:a16="http://schemas.microsoft.com/office/drawing/2014/main" id="{608C6461-67E0-41A3-91B8-3DB8BEB16ECC}"/>
                  </a:ext>
                </a:extLst>
              </p:cNvPr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4746;p40">
                <a:extLst>
                  <a:ext uri="{FF2B5EF4-FFF2-40B4-BE49-F238E27FC236}">
                    <a16:creationId xmlns:a16="http://schemas.microsoft.com/office/drawing/2014/main" id="{196EB6F6-AF49-4419-B37C-0F72AFABA26B}"/>
                  </a:ext>
                </a:extLst>
              </p:cNvPr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" name="Google Shape;4747;p40">
              <a:extLst>
                <a:ext uri="{FF2B5EF4-FFF2-40B4-BE49-F238E27FC236}">
                  <a16:creationId xmlns:a16="http://schemas.microsoft.com/office/drawing/2014/main" id="{155F56B9-CF98-4587-9F16-ED0D2BE074F4}"/>
                </a:ext>
              </a:extLst>
            </p:cNvPr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8" name="Google Shape;4748;p40">
                <a:extLst>
                  <a:ext uri="{FF2B5EF4-FFF2-40B4-BE49-F238E27FC236}">
                    <a16:creationId xmlns:a16="http://schemas.microsoft.com/office/drawing/2014/main" id="{8AC25A8A-1937-4404-85B5-F199424AD77B}"/>
                  </a:ext>
                </a:extLst>
              </p:cNvPr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4749;p40">
                <a:extLst>
                  <a:ext uri="{FF2B5EF4-FFF2-40B4-BE49-F238E27FC236}">
                    <a16:creationId xmlns:a16="http://schemas.microsoft.com/office/drawing/2014/main" id="{A177399F-7341-4F73-9036-E85F4E487A7C}"/>
                  </a:ext>
                </a:extLst>
              </p:cNvPr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4750;p40">
                <a:extLst>
                  <a:ext uri="{FF2B5EF4-FFF2-40B4-BE49-F238E27FC236}">
                    <a16:creationId xmlns:a16="http://schemas.microsoft.com/office/drawing/2014/main" id="{5B33307D-2A64-48DC-B645-6690834DBDAF}"/>
                  </a:ext>
                </a:extLst>
              </p:cNvPr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741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4E370FD-533F-47B4-88FA-0916A17BEFEB}"/>
              </a:ext>
            </a:extLst>
          </p:cNvPr>
          <p:cNvCxnSpPr>
            <a:cxnSpLocks/>
          </p:cNvCxnSpPr>
          <p:nvPr/>
        </p:nvCxnSpPr>
        <p:spPr>
          <a:xfrm>
            <a:off x="700200" y="1069001"/>
            <a:ext cx="10806001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FC696C83-1543-4C89-9709-C4C03BF2B194}"/>
              </a:ext>
            </a:extLst>
          </p:cNvPr>
          <p:cNvSpPr/>
          <p:nvPr/>
        </p:nvSpPr>
        <p:spPr>
          <a:xfrm>
            <a:off x="685799" y="312520"/>
            <a:ext cx="696163" cy="713384"/>
          </a:xfrm>
          <a:prstGeom prst="ellipse">
            <a:avLst/>
          </a:prstGeom>
          <a:solidFill>
            <a:srgbClr val="FF8B8B"/>
          </a:solidFill>
          <a:ln>
            <a:solidFill>
              <a:srgbClr val="FF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Dosis ExtraLight" charset="0"/>
              </a:rPr>
              <a:t>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086B812-CD88-4640-AEF9-4BE4E24BEA97}"/>
              </a:ext>
            </a:extLst>
          </p:cNvPr>
          <p:cNvSpPr txBox="1"/>
          <p:nvPr/>
        </p:nvSpPr>
        <p:spPr>
          <a:xfrm>
            <a:off x="636716" y="-30929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Tópico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CB0F499-1E8D-4A49-A31C-1708B760F94D}"/>
              </a:ext>
            </a:extLst>
          </p:cNvPr>
          <p:cNvSpPr txBox="1"/>
          <p:nvPr/>
        </p:nvSpPr>
        <p:spPr>
          <a:xfrm>
            <a:off x="700200" y="1273861"/>
            <a:ext cx="10806001" cy="5932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pt-BR" sz="4000" b="1" dirty="0" err="1">
                <a:latin typeface="Calibri" pitchFamily="34" charset="0"/>
                <a:cs typeface="Calibri" pitchFamily="34" charset="0"/>
              </a:rPr>
              <a:t>Moabitas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eram os descendentes de 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Moabe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1DAEA1-E5F9-4096-B7CA-D90502B34731}"/>
              </a:ext>
            </a:extLst>
          </p:cNvPr>
          <p:cNvSpPr txBox="1">
            <a:spLocks/>
          </p:cNvSpPr>
          <p:nvPr/>
        </p:nvSpPr>
        <p:spPr>
          <a:xfrm>
            <a:off x="1042737" y="0"/>
            <a:ext cx="10463465" cy="111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pt-BR" sz="4400" b="1" dirty="0">
                <a:solidFill>
                  <a:srgbClr val="C00000"/>
                </a:solidFill>
                <a:latin typeface="Dosis" charset="0"/>
              </a:rPr>
              <a:t>1 – Uma </a:t>
            </a:r>
            <a:r>
              <a:rPr lang="pt-BR" sz="4400" b="1" dirty="0" err="1">
                <a:solidFill>
                  <a:srgbClr val="C00000"/>
                </a:solidFill>
                <a:latin typeface="Dosis" charset="0"/>
              </a:rPr>
              <a:t>Moabita</a:t>
            </a:r>
            <a:endParaRPr lang="pt-BR" b="1" dirty="0">
              <a:solidFill>
                <a:srgbClr val="C00000"/>
              </a:solidFill>
              <a:latin typeface="Dosis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BFB7650-DBC1-4106-BCD0-A53BD9CB4103}"/>
              </a:ext>
            </a:extLst>
          </p:cNvPr>
          <p:cNvSpPr txBox="1"/>
          <p:nvPr/>
        </p:nvSpPr>
        <p:spPr>
          <a:xfrm>
            <a:off x="8301507" y="2138602"/>
            <a:ext cx="3190294" cy="4491742"/>
          </a:xfrm>
          <a:prstGeom prst="rect">
            <a:avLst/>
          </a:prstGeom>
          <a:solidFill>
            <a:srgbClr val="FFBD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pt-BR" sz="4000" b="1" dirty="0" err="1">
                <a:latin typeface="Calibri" pitchFamily="34" charset="0"/>
                <a:cs typeface="Calibri" pitchFamily="34" charset="0"/>
              </a:rPr>
              <a:t>Moabe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era filho da relação incestuosa de Ló, o sobrinho de Abraão, com a filha mais velha</a:t>
            </a:r>
          </a:p>
          <a:p>
            <a:pPr algn="ctr">
              <a:lnSpc>
                <a:spcPts val="38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Gn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19.30-37).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10E448A-E4D7-4182-9C31-7A7B8AADA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99" y="2023064"/>
            <a:ext cx="7361976" cy="483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13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4E370FD-533F-47B4-88FA-0916A17BEFEB}"/>
              </a:ext>
            </a:extLst>
          </p:cNvPr>
          <p:cNvCxnSpPr>
            <a:cxnSpLocks/>
          </p:cNvCxnSpPr>
          <p:nvPr/>
        </p:nvCxnSpPr>
        <p:spPr>
          <a:xfrm>
            <a:off x="700200" y="1069001"/>
            <a:ext cx="10806001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FC696C83-1543-4C89-9709-C4C03BF2B194}"/>
              </a:ext>
            </a:extLst>
          </p:cNvPr>
          <p:cNvSpPr/>
          <p:nvPr/>
        </p:nvSpPr>
        <p:spPr>
          <a:xfrm>
            <a:off x="685799" y="312520"/>
            <a:ext cx="696163" cy="713384"/>
          </a:xfrm>
          <a:prstGeom prst="ellipse">
            <a:avLst/>
          </a:prstGeom>
          <a:solidFill>
            <a:srgbClr val="FF8B8B"/>
          </a:solidFill>
          <a:ln>
            <a:solidFill>
              <a:srgbClr val="FF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Dosis ExtraLight" charset="0"/>
              </a:rPr>
              <a:t>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086B812-CD88-4640-AEF9-4BE4E24BEA97}"/>
              </a:ext>
            </a:extLst>
          </p:cNvPr>
          <p:cNvSpPr txBox="1"/>
          <p:nvPr/>
        </p:nvSpPr>
        <p:spPr>
          <a:xfrm>
            <a:off x="636716" y="-30929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Tópico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CB0F499-1E8D-4A49-A31C-1708B760F94D}"/>
              </a:ext>
            </a:extLst>
          </p:cNvPr>
          <p:cNvSpPr txBox="1"/>
          <p:nvPr/>
        </p:nvSpPr>
        <p:spPr>
          <a:xfrm>
            <a:off x="700200" y="1145071"/>
            <a:ext cx="10806001" cy="1080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Os 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Moabitas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eram um povo pagão, hostil a Israel desde os dias do rei 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Balaque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(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Nm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22.3).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1DAEA1-E5F9-4096-B7CA-D90502B34731}"/>
              </a:ext>
            </a:extLst>
          </p:cNvPr>
          <p:cNvSpPr txBox="1">
            <a:spLocks/>
          </p:cNvSpPr>
          <p:nvPr/>
        </p:nvSpPr>
        <p:spPr>
          <a:xfrm>
            <a:off x="1042737" y="0"/>
            <a:ext cx="10463465" cy="111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pt-BR" sz="4400" b="1" dirty="0">
                <a:solidFill>
                  <a:srgbClr val="C00000"/>
                </a:solidFill>
                <a:latin typeface="Dosis" charset="0"/>
              </a:rPr>
              <a:t>1 – Uma </a:t>
            </a:r>
            <a:r>
              <a:rPr lang="pt-BR" sz="4400" b="1" dirty="0" err="1">
                <a:solidFill>
                  <a:srgbClr val="C00000"/>
                </a:solidFill>
                <a:latin typeface="Dosis" charset="0"/>
              </a:rPr>
              <a:t>Moabita</a:t>
            </a:r>
            <a:endParaRPr lang="pt-BR" b="1" dirty="0">
              <a:solidFill>
                <a:srgbClr val="C00000"/>
              </a:solidFill>
              <a:latin typeface="Dosis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A7F062D-A7BB-4563-9192-A202E6DAB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00" y="2225535"/>
            <a:ext cx="8064719" cy="449174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BFB7650-DBC1-4106-BCD0-A53BD9CB4103}"/>
              </a:ext>
            </a:extLst>
          </p:cNvPr>
          <p:cNvSpPr txBox="1"/>
          <p:nvPr/>
        </p:nvSpPr>
        <p:spPr>
          <a:xfrm>
            <a:off x="7933386" y="2225535"/>
            <a:ext cx="3572815" cy="4491742"/>
          </a:xfrm>
          <a:prstGeom prst="rect">
            <a:avLst/>
          </a:prstGeom>
          <a:solidFill>
            <a:srgbClr val="FFBD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Habitavam a leste do mar Morto (atual Jordânia) </a:t>
            </a:r>
          </a:p>
          <a:p>
            <a:pPr algn="ctr">
              <a:lnSpc>
                <a:spcPts val="38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e eram dados à idolatria e à imoralidade sexual</a:t>
            </a:r>
          </a:p>
          <a:p>
            <a:pPr algn="ctr">
              <a:lnSpc>
                <a:spcPts val="38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Nm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25.1-2).</a:t>
            </a:r>
          </a:p>
        </p:txBody>
      </p:sp>
    </p:spTree>
    <p:extLst>
      <p:ext uri="{BB962C8B-B14F-4D97-AF65-F5344CB8AC3E}">
        <p14:creationId xmlns:p14="http://schemas.microsoft.com/office/powerpoint/2010/main" val="204949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36;p13">
            <a:extLst>
              <a:ext uri="{FF2B5EF4-FFF2-40B4-BE49-F238E27FC236}">
                <a16:creationId xmlns:a16="http://schemas.microsoft.com/office/drawing/2014/main" id="{A91059B0-756A-4863-B5B7-7A89BC63BAF4}"/>
              </a:ext>
            </a:extLst>
          </p:cNvPr>
          <p:cNvSpPr txBox="1">
            <a:spLocks/>
          </p:cNvSpPr>
          <p:nvPr/>
        </p:nvSpPr>
        <p:spPr>
          <a:xfrm>
            <a:off x="410213" y="92315"/>
            <a:ext cx="11264952" cy="831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t-BR" sz="5400" b="1" dirty="0">
                <a:solidFill>
                  <a:srgbClr val="C00000"/>
                </a:solidFill>
                <a:latin typeface="Titillium Web" panose="020B0604020202020204" charset="0"/>
              </a:rPr>
              <a:t>Tema do Trimestre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9AB1F19-370D-4B1A-A5D4-885BCF6F1379}"/>
              </a:ext>
            </a:extLst>
          </p:cNvPr>
          <p:cNvSpPr txBox="1"/>
          <p:nvPr/>
        </p:nvSpPr>
        <p:spPr>
          <a:xfrm>
            <a:off x="4398156" y="923387"/>
            <a:ext cx="2239766" cy="954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3º Trimestre</a:t>
            </a:r>
          </a:p>
          <a:p>
            <a:pPr algn="ctr"/>
            <a:r>
              <a:rPr lang="pt-BR" sz="2800" b="1" dirty="0"/>
              <a:t>  Ano 2024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C1893BD-1B5B-40A0-B04F-B7FFBC98DFD5}"/>
              </a:ext>
            </a:extLst>
          </p:cNvPr>
          <p:cNvSpPr txBox="1"/>
          <p:nvPr/>
        </p:nvSpPr>
        <p:spPr>
          <a:xfrm>
            <a:off x="7748673" y="4016326"/>
            <a:ext cx="3433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   </a:t>
            </a:r>
            <a:r>
              <a:rPr lang="pt-BR" sz="2400" b="1" dirty="0"/>
              <a:t>Comentarista da Revista</a:t>
            </a:r>
          </a:p>
          <a:p>
            <a:pPr algn="ctr"/>
            <a:r>
              <a:rPr lang="pt-BR" sz="2400" b="1" dirty="0"/>
              <a:t>  Pr. Silas Queiroz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CA13D4B-E1C4-4921-B9D1-C5DA1662C4C9}"/>
              </a:ext>
            </a:extLst>
          </p:cNvPr>
          <p:cNvSpPr txBox="1"/>
          <p:nvPr/>
        </p:nvSpPr>
        <p:spPr>
          <a:xfrm>
            <a:off x="4851301" y="5841242"/>
            <a:ext cx="6823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pt-BR" sz="2800" b="1" dirty="0">
                <a:latin typeface="Arial Rounded MT Bold" panose="020F0704030504030204" pitchFamily="34" charset="0"/>
              </a:rPr>
              <a:t>Os Ensinamentos Divinos nos Livros de Rute e Ester para a Nossa Geração</a:t>
            </a:r>
          </a:p>
        </p:txBody>
      </p:sp>
      <p:sp>
        <p:nvSpPr>
          <p:cNvPr id="13" name="Google Shape;3836;p13">
            <a:extLst>
              <a:ext uri="{FF2B5EF4-FFF2-40B4-BE49-F238E27FC236}">
                <a16:creationId xmlns:a16="http://schemas.microsoft.com/office/drawing/2014/main" id="{FB7704DD-FD34-4CDE-8C66-A71301867936}"/>
              </a:ext>
            </a:extLst>
          </p:cNvPr>
          <p:cNvSpPr txBox="1">
            <a:spLocks/>
          </p:cNvSpPr>
          <p:nvPr/>
        </p:nvSpPr>
        <p:spPr>
          <a:xfrm>
            <a:off x="4466422" y="4847323"/>
            <a:ext cx="7208743" cy="9939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t-BR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 Deus que Governa o Mundo </a:t>
            </a:r>
          </a:p>
          <a:p>
            <a:pPr algn="ctr">
              <a:spcBef>
                <a:spcPts val="0"/>
              </a:spcBef>
            </a:pPr>
            <a:r>
              <a:rPr lang="pt-BR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 Cuida da Família</a:t>
            </a:r>
          </a:p>
        </p:txBody>
      </p:sp>
      <p:sp>
        <p:nvSpPr>
          <p:cNvPr id="15" name="Seta: Curva para a Direita 14">
            <a:extLst>
              <a:ext uri="{FF2B5EF4-FFF2-40B4-BE49-F238E27FC236}">
                <a16:creationId xmlns:a16="http://schemas.microsoft.com/office/drawing/2014/main" id="{A493BE56-EB80-4BE0-A049-FDF3A9387037}"/>
              </a:ext>
            </a:extLst>
          </p:cNvPr>
          <p:cNvSpPr/>
          <p:nvPr/>
        </p:nvSpPr>
        <p:spPr>
          <a:xfrm rot="3060000">
            <a:off x="5411974" y="2763902"/>
            <a:ext cx="1692983" cy="190832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1B5FBF-F942-4EFA-B32A-BA5063938696}"/>
              </a:ext>
            </a:extLst>
          </p:cNvPr>
          <p:cNvSpPr txBox="1"/>
          <p:nvPr/>
        </p:nvSpPr>
        <p:spPr>
          <a:xfrm rot="-1740000">
            <a:off x="4777061" y="1959135"/>
            <a:ext cx="2790049" cy="52322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Dosis" charset="0"/>
              </a:rPr>
              <a:t> 7 </a:t>
            </a:r>
            <a:r>
              <a:rPr lang="pt-BR" sz="2400" b="1" dirty="0">
                <a:solidFill>
                  <a:schemeClr val="bg1"/>
                </a:solidFill>
                <a:latin typeface="Dosis" charset="0"/>
              </a:rPr>
              <a:t>de Julho           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B26EDDB-F041-4AD5-BC0B-6F5BDBD8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40" y="923386"/>
            <a:ext cx="3723485" cy="568347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45EA68C-DE3E-444E-A2DD-C741E37DE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706" y="925601"/>
            <a:ext cx="2847943" cy="308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9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4E370FD-533F-47B4-88FA-0916A17BEFEB}"/>
              </a:ext>
            </a:extLst>
          </p:cNvPr>
          <p:cNvCxnSpPr>
            <a:cxnSpLocks/>
          </p:cNvCxnSpPr>
          <p:nvPr/>
        </p:nvCxnSpPr>
        <p:spPr>
          <a:xfrm>
            <a:off x="700200" y="1069001"/>
            <a:ext cx="10806001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FC696C83-1543-4C89-9709-C4C03BF2B194}"/>
              </a:ext>
            </a:extLst>
          </p:cNvPr>
          <p:cNvSpPr/>
          <p:nvPr/>
        </p:nvSpPr>
        <p:spPr>
          <a:xfrm>
            <a:off x="685799" y="312520"/>
            <a:ext cx="696163" cy="713384"/>
          </a:xfrm>
          <a:prstGeom prst="ellipse">
            <a:avLst/>
          </a:prstGeom>
          <a:solidFill>
            <a:srgbClr val="FF8B8B"/>
          </a:solidFill>
          <a:ln>
            <a:solidFill>
              <a:srgbClr val="FF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Dosis ExtraLight" charset="0"/>
              </a:rPr>
              <a:t>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086B812-CD88-4640-AEF9-4BE4E24BEA97}"/>
              </a:ext>
            </a:extLst>
          </p:cNvPr>
          <p:cNvSpPr txBox="1"/>
          <p:nvPr/>
        </p:nvSpPr>
        <p:spPr>
          <a:xfrm>
            <a:off x="636716" y="-30929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Tópico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CB0F499-1E8D-4A49-A31C-1708B760F94D}"/>
              </a:ext>
            </a:extLst>
          </p:cNvPr>
          <p:cNvSpPr txBox="1"/>
          <p:nvPr/>
        </p:nvSpPr>
        <p:spPr>
          <a:xfrm>
            <a:off x="700200" y="1209466"/>
            <a:ext cx="10806001" cy="1567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pt-BR" sz="4000" b="1" dirty="0">
                <a:highlight>
                  <a:srgbClr val="FFFF00"/>
                </a:highlight>
                <a:latin typeface="Calibri" pitchFamily="34" charset="0"/>
                <a:cs typeface="Calibri" pitchFamily="34" charset="0"/>
              </a:rPr>
              <a:t>Rute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era uma 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moabita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, NÃO fazia parte da linhagem de Davi, família da qual viria o Messias, o Salvador do Mundo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Gn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 49.8-10).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1DAEA1-E5F9-4096-B7CA-D90502B34731}"/>
              </a:ext>
            </a:extLst>
          </p:cNvPr>
          <p:cNvSpPr txBox="1">
            <a:spLocks/>
          </p:cNvSpPr>
          <p:nvPr/>
        </p:nvSpPr>
        <p:spPr>
          <a:xfrm>
            <a:off x="1042737" y="0"/>
            <a:ext cx="10463465" cy="111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pt-BR" sz="4400" b="1" dirty="0">
                <a:solidFill>
                  <a:srgbClr val="C00000"/>
                </a:solidFill>
                <a:latin typeface="Dosis" charset="0"/>
              </a:rPr>
              <a:t>1 – Uma </a:t>
            </a:r>
            <a:r>
              <a:rPr lang="pt-BR" sz="4400" b="1" dirty="0" err="1">
                <a:solidFill>
                  <a:srgbClr val="C00000"/>
                </a:solidFill>
                <a:latin typeface="Dosis" charset="0"/>
              </a:rPr>
              <a:t>Moabita</a:t>
            </a:r>
            <a:endParaRPr lang="pt-BR" b="1" dirty="0">
              <a:solidFill>
                <a:srgbClr val="C00000"/>
              </a:solidFill>
              <a:latin typeface="Dosis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BFB7650-DBC1-4106-BCD0-A53BD9CB4103}"/>
              </a:ext>
            </a:extLst>
          </p:cNvPr>
          <p:cNvSpPr txBox="1"/>
          <p:nvPr/>
        </p:nvSpPr>
        <p:spPr>
          <a:xfrm>
            <a:off x="6445340" y="3080118"/>
            <a:ext cx="4384185" cy="3517117"/>
          </a:xfrm>
          <a:prstGeom prst="rect">
            <a:avLst/>
          </a:prstGeom>
          <a:solidFill>
            <a:srgbClr val="FFBD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Mas os caminhos de Deus são mais altos que os nossos; estão muito acima de nossa compreensão</a:t>
            </a:r>
          </a:p>
          <a:p>
            <a:pPr algn="ctr">
              <a:lnSpc>
                <a:spcPts val="3800"/>
              </a:lnSpc>
            </a:pPr>
            <a:r>
              <a:rPr lang="pt-BR" sz="3600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Is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 55.8,9).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AA26DEC-1677-4736-8629-BC6BEF362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79" y="2819355"/>
            <a:ext cx="4991100" cy="403864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617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4E370FD-533F-47B4-88FA-0916A17BEFEB}"/>
              </a:ext>
            </a:extLst>
          </p:cNvPr>
          <p:cNvCxnSpPr>
            <a:cxnSpLocks/>
          </p:cNvCxnSpPr>
          <p:nvPr/>
        </p:nvCxnSpPr>
        <p:spPr>
          <a:xfrm>
            <a:off x="700200" y="1069001"/>
            <a:ext cx="10806001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FC696C83-1543-4C89-9709-C4C03BF2B194}"/>
              </a:ext>
            </a:extLst>
          </p:cNvPr>
          <p:cNvSpPr/>
          <p:nvPr/>
        </p:nvSpPr>
        <p:spPr>
          <a:xfrm>
            <a:off x="685799" y="312520"/>
            <a:ext cx="696163" cy="713384"/>
          </a:xfrm>
          <a:prstGeom prst="ellipse">
            <a:avLst/>
          </a:prstGeom>
          <a:solidFill>
            <a:srgbClr val="FF8B8B"/>
          </a:solidFill>
          <a:ln>
            <a:solidFill>
              <a:srgbClr val="FF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Dosis ExtraLight" charset="0"/>
              </a:rPr>
              <a:t>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086B812-CD88-4640-AEF9-4BE4E24BEA97}"/>
              </a:ext>
            </a:extLst>
          </p:cNvPr>
          <p:cNvSpPr txBox="1"/>
          <p:nvPr/>
        </p:nvSpPr>
        <p:spPr>
          <a:xfrm>
            <a:off x="636716" y="-30929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Tópico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CB0F499-1E8D-4A49-A31C-1708B760F94D}"/>
              </a:ext>
            </a:extLst>
          </p:cNvPr>
          <p:cNvSpPr txBox="1"/>
          <p:nvPr/>
        </p:nvSpPr>
        <p:spPr>
          <a:xfrm>
            <a:off x="700200" y="1160994"/>
            <a:ext cx="10806001" cy="1567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Rute ingressa a família 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Belemita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(de Belém de Judá) quando casa com 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Malon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(filho de 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Elimeleque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e Noemi) (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Rt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1.2,3).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1DAEA1-E5F9-4096-B7CA-D90502B34731}"/>
              </a:ext>
            </a:extLst>
          </p:cNvPr>
          <p:cNvSpPr txBox="1">
            <a:spLocks/>
          </p:cNvSpPr>
          <p:nvPr/>
        </p:nvSpPr>
        <p:spPr>
          <a:xfrm>
            <a:off x="1042737" y="0"/>
            <a:ext cx="10463465" cy="111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pt-BR" sz="4400" b="1" dirty="0">
                <a:solidFill>
                  <a:srgbClr val="C00000"/>
                </a:solidFill>
                <a:latin typeface="Dosis" charset="0"/>
              </a:rPr>
              <a:t>2 – A Família </a:t>
            </a:r>
            <a:r>
              <a:rPr lang="pt-BR" sz="4400" b="1" dirty="0" err="1">
                <a:solidFill>
                  <a:srgbClr val="C00000"/>
                </a:solidFill>
                <a:latin typeface="Dosis" charset="0"/>
              </a:rPr>
              <a:t>Belemita</a:t>
            </a:r>
            <a:endParaRPr lang="pt-BR" b="1" dirty="0">
              <a:solidFill>
                <a:srgbClr val="C00000"/>
              </a:solidFill>
              <a:latin typeface="Dosis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86EA96D-847E-41D6-8002-0065FAB08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0" y="3237470"/>
            <a:ext cx="2760438" cy="362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0FDD8CD5-0FD4-4E35-B7E8-E2C0540FA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2" y="3237470"/>
            <a:ext cx="2760438" cy="362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BFB7650-DBC1-4106-BCD0-A53BD9CB4103}"/>
              </a:ext>
            </a:extLst>
          </p:cNvPr>
          <p:cNvSpPr txBox="1"/>
          <p:nvPr/>
        </p:nvSpPr>
        <p:spPr>
          <a:xfrm>
            <a:off x="3447245" y="2853570"/>
            <a:ext cx="5410201" cy="4004430"/>
          </a:xfrm>
          <a:prstGeom prst="rect">
            <a:avLst/>
          </a:prstGeom>
          <a:solidFill>
            <a:srgbClr val="FFBD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Rute em quase 10 anos se torna viúva, embora pudesse permanecer em 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Moabe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, decide acompanhar Noemi na volta para Belém, declarando sua fé no Deus de Israel (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Rt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1.16)</a:t>
            </a:r>
          </a:p>
        </p:txBody>
      </p:sp>
    </p:spTree>
    <p:extLst>
      <p:ext uri="{BB962C8B-B14F-4D97-AF65-F5344CB8AC3E}">
        <p14:creationId xmlns:p14="http://schemas.microsoft.com/office/powerpoint/2010/main" val="1235112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4E370FD-533F-47B4-88FA-0916A17BEFEB}"/>
              </a:ext>
            </a:extLst>
          </p:cNvPr>
          <p:cNvCxnSpPr>
            <a:cxnSpLocks/>
          </p:cNvCxnSpPr>
          <p:nvPr/>
        </p:nvCxnSpPr>
        <p:spPr>
          <a:xfrm>
            <a:off x="700200" y="1069001"/>
            <a:ext cx="10806001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FC696C83-1543-4C89-9709-C4C03BF2B194}"/>
              </a:ext>
            </a:extLst>
          </p:cNvPr>
          <p:cNvSpPr/>
          <p:nvPr/>
        </p:nvSpPr>
        <p:spPr>
          <a:xfrm>
            <a:off x="685799" y="312520"/>
            <a:ext cx="696163" cy="713384"/>
          </a:xfrm>
          <a:prstGeom prst="ellipse">
            <a:avLst/>
          </a:prstGeom>
          <a:solidFill>
            <a:srgbClr val="FF8B8B"/>
          </a:solidFill>
          <a:ln>
            <a:solidFill>
              <a:srgbClr val="FF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Dosis ExtraLight" charset="0"/>
              </a:rPr>
              <a:t>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086B812-CD88-4640-AEF9-4BE4E24BEA97}"/>
              </a:ext>
            </a:extLst>
          </p:cNvPr>
          <p:cNvSpPr txBox="1"/>
          <p:nvPr/>
        </p:nvSpPr>
        <p:spPr>
          <a:xfrm>
            <a:off x="636716" y="-30929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Tópico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CB0F499-1E8D-4A49-A31C-1708B760F94D}"/>
              </a:ext>
            </a:extLst>
          </p:cNvPr>
          <p:cNvSpPr txBox="1"/>
          <p:nvPr/>
        </p:nvSpPr>
        <p:spPr>
          <a:xfrm>
            <a:off x="700200" y="1160994"/>
            <a:ext cx="10806001" cy="1567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Rute alcança o favor de Deus, casa-se com 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Boaz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, parente de 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Elimeleque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e nasce 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Obede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que foi pai de Jessé e avô de Davi.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1DAEA1-E5F9-4096-B7CA-D90502B34731}"/>
              </a:ext>
            </a:extLst>
          </p:cNvPr>
          <p:cNvSpPr txBox="1">
            <a:spLocks/>
          </p:cNvSpPr>
          <p:nvPr/>
        </p:nvSpPr>
        <p:spPr>
          <a:xfrm>
            <a:off x="1042737" y="0"/>
            <a:ext cx="10463465" cy="111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pt-BR" sz="4400" b="1" dirty="0">
                <a:solidFill>
                  <a:srgbClr val="C00000"/>
                </a:solidFill>
                <a:latin typeface="Dosis" charset="0"/>
              </a:rPr>
              <a:t>3 – Matrimônio e Maternidade</a:t>
            </a:r>
            <a:endParaRPr lang="pt-BR" b="1" dirty="0">
              <a:solidFill>
                <a:srgbClr val="C00000"/>
              </a:solidFill>
              <a:latin typeface="Dosis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BFB7650-DBC1-4106-BCD0-A53BD9CB4103}"/>
              </a:ext>
            </a:extLst>
          </p:cNvPr>
          <p:cNvSpPr txBox="1"/>
          <p:nvPr/>
        </p:nvSpPr>
        <p:spPr>
          <a:xfrm>
            <a:off x="7281975" y="3031877"/>
            <a:ext cx="4224226" cy="35171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Portanto, Rute tornou-se bisavó e ascendente direta de Davi, e integrante da genealogia de Jesus (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Lc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3.32).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8FE8D19-F0C6-4A3D-AFCA-6562BA7B2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0" y="2728859"/>
            <a:ext cx="6581775" cy="412315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908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D06417D6-BAEC-4B6D-9D4B-2354CB963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ta para a direita 5">
            <a:extLst>
              <a:ext uri="{FF2B5EF4-FFF2-40B4-BE49-F238E27FC236}">
                <a16:creationId xmlns:a16="http://schemas.microsoft.com/office/drawing/2014/main" id="{2BA031F7-2171-4A37-9766-46EFD5DB0A4C}"/>
              </a:ext>
            </a:extLst>
          </p:cNvPr>
          <p:cNvSpPr/>
          <p:nvPr/>
        </p:nvSpPr>
        <p:spPr>
          <a:xfrm>
            <a:off x="7469746" y="3800633"/>
            <a:ext cx="59242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57AA47A-9083-4235-8B9B-A082567B875F}"/>
              </a:ext>
            </a:extLst>
          </p:cNvPr>
          <p:cNvSpPr txBox="1"/>
          <p:nvPr/>
        </p:nvSpPr>
        <p:spPr>
          <a:xfrm>
            <a:off x="5986902" y="1727944"/>
            <a:ext cx="133882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Rute foi bisavó de Davi.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8B8817E-DC43-4464-B7B7-2C47D514235A}"/>
              </a:ext>
            </a:extLst>
          </p:cNvPr>
          <p:cNvSpPr/>
          <p:nvPr/>
        </p:nvSpPr>
        <p:spPr>
          <a:xfrm>
            <a:off x="7325730" y="1727944"/>
            <a:ext cx="144016" cy="24559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403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56B37BB-DDEF-4662-AFD8-8725B4B6A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06" y="1191817"/>
            <a:ext cx="11118988" cy="551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DC5B85D-F081-4C5E-8150-C746A7252CC5}"/>
              </a:ext>
            </a:extLst>
          </p:cNvPr>
          <p:cNvSpPr txBox="1">
            <a:spLocks/>
          </p:cNvSpPr>
          <p:nvPr/>
        </p:nvSpPr>
        <p:spPr>
          <a:xfrm>
            <a:off x="-1" y="434686"/>
            <a:ext cx="11723827" cy="68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pt-BR" sz="4400" b="1" dirty="0">
                <a:solidFill>
                  <a:srgbClr val="C00000"/>
                </a:solidFill>
                <a:latin typeface="Dosis" charset="0"/>
              </a:rPr>
              <a:t>Síntese do Tópico 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A2060B-92AE-4B96-9209-8D2FD1A71412}"/>
              </a:ext>
            </a:extLst>
          </p:cNvPr>
          <p:cNvSpPr txBox="1"/>
          <p:nvPr/>
        </p:nvSpPr>
        <p:spPr>
          <a:xfrm>
            <a:off x="1474084" y="2475373"/>
            <a:ext cx="6303228" cy="319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ts val="4000"/>
              </a:lnSpc>
            </a:pPr>
            <a:r>
              <a:rPr lang="pt-BR" sz="4400" b="1" dirty="0">
                <a:latin typeface="Calibri" pitchFamily="34" charset="0"/>
                <a:cs typeface="Calibri" pitchFamily="34" charset="0"/>
              </a:rPr>
              <a:t>Rute era uma mulher </a:t>
            </a:r>
            <a:r>
              <a:rPr lang="pt-BR" sz="4400" b="1" dirty="0" err="1">
                <a:latin typeface="Calibri" pitchFamily="34" charset="0"/>
                <a:cs typeface="Calibri" pitchFamily="34" charset="0"/>
              </a:rPr>
              <a:t>moabita</a:t>
            </a:r>
            <a:r>
              <a:rPr lang="pt-BR" sz="4400" b="1" dirty="0">
                <a:latin typeface="Calibri" pitchFamily="34" charset="0"/>
                <a:cs typeface="Calibri" pitchFamily="34" charset="0"/>
              </a:rPr>
              <a:t>, de família </a:t>
            </a:r>
            <a:r>
              <a:rPr lang="pt-BR" sz="4400" b="1" dirty="0" err="1">
                <a:latin typeface="Calibri" pitchFamily="34" charset="0"/>
                <a:cs typeface="Calibri" pitchFamily="34" charset="0"/>
              </a:rPr>
              <a:t>belemita</a:t>
            </a:r>
            <a:r>
              <a:rPr lang="pt-BR" sz="4400" b="1" dirty="0">
                <a:latin typeface="Calibri" pitchFamily="34" charset="0"/>
                <a:cs typeface="Calibri" pitchFamily="34" charset="0"/>
              </a:rPr>
              <a:t>, que escolheu viver com sua sogra após a morte de seu esposo.</a:t>
            </a:r>
            <a:endParaRPr lang="pt-BR" sz="4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006ABFE5-0BB1-4D0C-9A39-3BC66B02239B}"/>
              </a:ext>
            </a:extLst>
          </p:cNvPr>
          <p:cNvCxnSpPr>
            <a:cxnSpLocks/>
          </p:cNvCxnSpPr>
          <p:nvPr/>
        </p:nvCxnSpPr>
        <p:spPr>
          <a:xfrm>
            <a:off x="468174" y="1059582"/>
            <a:ext cx="1111898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852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F090AC7-91C1-4CA2-AB8D-A741A62AF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1" y="0"/>
            <a:ext cx="12193581" cy="6858000"/>
          </a:xfrm>
          <a:prstGeom prst="rect">
            <a:avLst/>
          </a:prstGeom>
        </p:spPr>
      </p:pic>
      <p:sp>
        <p:nvSpPr>
          <p:cNvPr id="3" name="Google Shape;3878;p19">
            <a:extLst>
              <a:ext uri="{FF2B5EF4-FFF2-40B4-BE49-F238E27FC236}">
                <a16:creationId xmlns:a16="http://schemas.microsoft.com/office/drawing/2014/main" id="{8758A285-5015-4C70-9B7A-945DA5CAC865}"/>
              </a:ext>
            </a:extLst>
          </p:cNvPr>
          <p:cNvSpPr txBox="1">
            <a:spLocks/>
          </p:cNvSpPr>
          <p:nvPr/>
        </p:nvSpPr>
        <p:spPr>
          <a:xfrm>
            <a:off x="2185617" y="3494219"/>
            <a:ext cx="7556646" cy="1793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▪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●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○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■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indent="0" algn="ctr">
              <a:buFont typeface="Titillium Web Light"/>
              <a:buNone/>
            </a:pPr>
            <a:r>
              <a:rPr lang="en-US" sz="4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Ester: A </a:t>
            </a:r>
            <a:r>
              <a:rPr lang="en-US" sz="4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Mulher</a:t>
            </a:r>
            <a:r>
              <a:rPr lang="en-US" sz="4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que </a:t>
            </a:r>
            <a:r>
              <a:rPr lang="en-US" sz="4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agiu</a:t>
            </a:r>
            <a:r>
              <a:rPr lang="en-US" sz="4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para a </a:t>
            </a:r>
            <a:r>
              <a:rPr lang="en-US" sz="4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sobrevivência</a:t>
            </a:r>
            <a:r>
              <a:rPr lang="en-US" sz="4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dos </a:t>
            </a:r>
            <a:r>
              <a:rPr lang="en-US" sz="4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Judeus</a:t>
            </a:r>
            <a:endParaRPr lang="en-US" sz="4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Google Shape;3877;p19">
            <a:extLst>
              <a:ext uri="{FF2B5EF4-FFF2-40B4-BE49-F238E27FC236}">
                <a16:creationId xmlns:a16="http://schemas.microsoft.com/office/drawing/2014/main" id="{66FFE1FA-2C60-4A7A-B6F9-B0452DCC90EA}"/>
              </a:ext>
            </a:extLst>
          </p:cNvPr>
          <p:cNvSpPr txBox="1">
            <a:spLocks/>
          </p:cNvSpPr>
          <p:nvPr/>
        </p:nvSpPr>
        <p:spPr>
          <a:xfrm>
            <a:off x="2358192" y="2028358"/>
            <a:ext cx="7164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pt-BR" sz="7200" dirty="0">
                <a:solidFill>
                  <a:srgbClr val="C00000"/>
                </a:solidFill>
              </a:rPr>
              <a:t>Tópico II</a:t>
            </a:r>
          </a:p>
        </p:txBody>
      </p:sp>
      <p:grpSp>
        <p:nvGrpSpPr>
          <p:cNvPr id="5" name="Google Shape;4734;p40">
            <a:extLst>
              <a:ext uri="{FF2B5EF4-FFF2-40B4-BE49-F238E27FC236}">
                <a16:creationId xmlns:a16="http://schemas.microsoft.com/office/drawing/2014/main" id="{0CC9ABCB-E9F7-4FAE-9C77-1070635E580D}"/>
              </a:ext>
            </a:extLst>
          </p:cNvPr>
          <p:cNvGrpSpPr/>
          <p:nvPr/>
        </p:nvGrpSpPr>
        <p:grpSpPr>
          <a:xfrm>
            <a:off x="1702235" y="800024"/>
            <a:ext cx="1933538" cy="2801904"/>
            <a:chOff x="8095060" y="5664590"/>
            <a:chExt cx="497404" cy="594389"/>
          </a:xfrm>
        </p:grpSpPr>
        <p:grpSp>
          <p:nvGrpSpPr>
            <p:cNvPr id="6" name="Google Shape;4735;p40">
              <a:extLst>
                <a:ext uri="{FF2B5EF4-FFF2-40B4-BE49-F238E27FC236}">
                  <a16:creationId xmlns:a16="http://schemas.microsoft.com/office/drawing/2014/main" id="{933B2342-5041-4FB7-A07E-86516B1AFCFA}"/>
                </a:ext>
              </a:extLst>
            </p:cNvPr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9" name="Google Shape;4736;p40">
                <a:extLst>
                  <a:ext uri="{FF2B5EF4-FFF2-40B4-BE49-F238E27FC236}">
                    <a16:creationId xmlns:a16="http://schemas.microsoft.com/office/drawing/2014/main" id="{9F4C8883-D8E8-4826-8ACA-6B6FE1083291}"/>
                  </a:ext>
                </a:extLst>
              </p:cNvPr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737;p40">
                <a:extLst>
                  <a:ext uri="{FF2B5EF4-FFF2-40B4-BE49-F238E27FC236}">
                    <a16:creationId xmlns:a16="http://schemas.microsoft.com/office/drawing/2014/main" id="{8EE2D999-6D58-4F71-8898-C44EC1608299}"/>
                  </a:ext>
                </a:extLst>
              </p:cNvPr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738;p40">
                <a:extLst>
                  <a:ext uri="{FF2B5EF4-FFF2-40B4-BE49-F238E27FC236}">
                    <a16:creationId xmlns:a16="http://schemas.microsoft.com/office/drawing/2014/main" id="{238621D9-7A21-4FFC-9337-B6F91894188C}"/>
                  </a:ext>
                </a:extLst>
              </p:cNvPr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4739;p40">
              <a:extLst>
                <a:ext uri="{FF2B5EF4-FFF2-40B4-BE49-F238E27FC236}">
                  <a16:creationId xmlns:a16="http://schemas.microsoft.com/office/drawing/2014/main" id="{F6544B2C-B6B5-459C-81A5-F9C9BDDC01CA}"/>
                </a:ext>
              </a:extLst>
            </p:cNvPr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" name="Google Shape;4740;p40">
                <a:extLst>
                  <a:ext uri="{FF2B5EF4-FFF2-40B4-BE49-F238E27FC236}">
                    <a16:creationId xmlns:a16="http://schemas.microsoft.com/office/drawing/2014/main" id="{176297B4-02F6-4FEF-817A-F0DD3D229739}"/>
                  </a:ext>
                </a:extLst>
              </p:cNvPr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741;p40">
                <a:extLst>
                  <a:ext uri="{FF2B5EF4-FFF2-40B4-BE49-F238E27FC236}">
                    <a16:creationId xmlns:a16="http://schemas.microsoft.com/office/drawing/2014/main" id="{4B5CE557-751F-4892-8CB4-3C417C83ECE6}"/>
                  </a:ext>
                </a:extLst>
              </p:cNvPr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742;p40">
                <a:extLst>
                  <a:ext uri="{FF2B5EF4-FFF2-40B4-BE49-F238E27FC236}">
                    <a16:creationId xmlns:a16="http://schemas.microsoft.com/office/drawing/2014/main" id="{13B7BCD6-35BC-4E2F-B2D1-5F7B3D670753}"/>
                  </a:ext>
                </a:extLst>
              </p:cNvPr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4743;p40">
              <a:extLst>
                <a:ext uri="{FF2B5EF4-FFF2-40B4-BE49-F238E27FC236}">
                  <a16:creationId xmlns:a16="http://schemas.microsoft.com/office/drawing/2014/main" id="{6B2E2D85-149B-42CA-AA96-CB2FE09E3386}"/>
                </a:ext>
              </a:extLst>
            </p:cNvPr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" name="Google Shape;4744;p40">
                <a:extLst>
                  <a:ext uri="{FF2B5EF4-FFF2-40B4-BE49-F238E27FC236}">
                    <a16:creationId xmlns:a16="http://schemas.microsoft.com/office/drawing/2014/main" id="{0BC69BEB-AFF8-4C01-B462-2ECF56F47135}"/>
                  </a:ext>
                </a:extLst>
              </p:cNvPr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745;p40">
                <a:extLst>
                  <a:ext uri="{FF2B5EF4-FFF2-40B4-BE49-F238E27FC236}">
                    <a16:creationId xmlns:a16="http://schemas.microsoft.com/office/drawing/2014/main" id="{2AF3C787-8AD4-4B9C-85CC-0C75A716F057}"/>
                  </a:ext>
                </a:extLst>
              </p:cNvPr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746;p40">
                <a:extLst>
                  <a:ext uri="{FF2B5EF4-FFF2-40B4-BE49-F238E27FC236}">
                    <a16:creationId xmlns:a16="http://schemas.microsoft.com/office/drawing/2014/main" id="{81736DD7-DEDF-434F-8BD7-C2ACAA5ADB81}"/>
                  </a:ext>
                </a:extLst>
              </p:cNvPr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4747;p40">
              <a:extLst>
                <a:ext uri="{FF2B5EF4-FFF2-40B4-BE49-F238E27FC236}">
                  <a16:creationId xmlns:a16="http://schemas.microsoft.com/office/drawing/2014/main" id="{C8F01696-CB9E-4708-A9D9-FC105A507C2B}"/>
                </a:ext>
              </a:extLst>
            </p:cNvPr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" name="Google Shape;4748;p40">
                <a:extLst>
                  <a:ext uri="{FF2B5EF4-FFF2-40B4-BE49-F238E27FC236}">
                    <a16:creationId xmlns:a16="http://schemas.microsoft.com/office/drawing/2014/main" id="{4A84F722-68C7-4615-B3BD-4099C942EEBA}"/>
                  </a:ext>
                </a:extLst>
              </p:cNvPr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4749;p40">
                <a:extLst>
                  <a:ext uri="{FF2B5EF4-FFF2-40B4-BE49-F238E27FC236}">
                    <a16:creationId xmlns:a16="http://schemas.microsoft.com/office/drawing/2014/main" id="{53F9D2AA-81E9-47D0-AF29-8D31D8E10E2F}"/>
                  </a:ext>
                </a:extLst>
              </p:cNvPr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4750;p40">
                <a:extLst>
                  <a:ext uri="{FF2B5EF4-FFF2-40B4-BE49-F238E27FC236}">
                    <a16:creationId xmlns:a16="http://schemas.microsoft.com/office/drawing/2014/main" id="{F1CCFE77-8563-42D3-AAA3-0973436C3317}"/>
                  </a:ext>
                </a:extLst>
              </p:cNvPr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0588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902324A0-DC28-4342-84E9-3D7E5B055867}"/>
              </a:ext>
            </a:extLst>
          </p:cNvPr>
          <p:cNvCxnSpPr>
            <a:cxnSpLocks/>
          </p:cNvCxnSpPr>
          <p:nvPr/>
        </p:nvCxnSpPr>
        <p:spPr>
          <a:xfrm flipV="1">
            <a:off x="685798" y="1069002"/>
            <a:ext cx="10820403" cy="1829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E1B19D22-B196-4B89-BF66-38B533098631}"/>
              </a:ext>
            </a:extLst>
          </p:cNvPr>
          <p:cNvSpPr/>
          <p:nvPr/>
        </p:nvSpPr>
        <p:spPr>
          <a:xfrm>
            <a:off x="685799" y="312520"/>
            <a:ext cx="696163" cy="713384"/>
          </a:xfrm>
          <a:prstGeom prst="ellipse">
            <a:avLst/>
          </a:prstGeom>
          <a:solidFill>
            <a:srgbClr val="FF8B8B"/>
          </a:solidFill>
          <a:ln>
            <a:solidFill>
              <a:srgbClr val="FF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Dosis ExtraLight" charset="0"/>
              </a:rPr>
              <a:t>II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9B0C86-A157-40DB-A8CA-C6015B5E1EDB}"/>
              </a:ext>
            </a:extLst>
          </p:cNvPr>
          <p:cNvSpPr txBox="1"/>
          <p:nvPr/>
        </p:nvSpPr>
        <p:spPr>
          <a:xfrm>
            <a:off x="636716" y="-30929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Tópico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5B854E7-1DA0-41C7-99DC-85479BEC395A}"/>
              </a:ext>
            </a:extLst>
          </p:cNvPr>
          <p:cNvSpPr txBox="1"/>
          <p:nvPr/>
        </p:nvSpPr>
        <p:spPr>
          <a:xfrm>
            <a:off x="685799" y="1153379"/>
            <a:ext cx="10795886" cy="191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Cerca de cinco séculos depois de Rute, </a:t>
            </a:r>
          </a:p>
          <a:p>
            <a:pPr algn="ctr">
              <a:lnSpc>
                <a:spcPts val="35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a Bíblia apresenta </a:t>
            </a:r>
            <a:r>
              <a:rPr lang="pt-BR" sz="4000" b="1" dirty="0">
                <a:highlight>
                  <a:srgbClr val="FFFF00"/>
                </a:highlight>
                <a:latin typeface="Calibri" pitchFamily="34" charset="0"/>
                <a:cs typeface="Calibri" pitchFamily="34" charset="0"/>
              </a:rPr>
              <a:t>Ester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, também usada providencialmente por Deus para a </a:t>
            </a:r>
          </a:p>
          <a:p>
            <a:pPr algn="ctr">
              <a:lnSpc>
                <a:spcPts val="35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preservação do povo de Israel.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35E349B-37FE-44B1-9E88-E1D63C8373A6}"/>
              </a:ext>
            </a:extLst>
          </p:cNvPr>
          <p:cNvSpPr txBox="1">
            <a:spLocks/>
          </p:cNvSpPr>
          <p:nvPr/>
        </p:nvSpPr>
        <p:spPr>
          <a:xfrm>
            <a:off x="1042737" y="0"/>
            <a:ext cx="10438947" cy="110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pt-BR" sz="4400" b="1" dirty="0">
                <a:solidFill>
                  <a:srgbClr val="C00000"/>
                </a:solidFill>
                <a:latin typeface="Dosis" charset="0"/>
              </a:rPr>
              <a:t>1 – De Belém para </a:t>
            </a:r>
            <a:r>
              <a:rPr lang="pt-BR" sz="4400" b="1" dirty="0" err="1">
                <a:solidFill>
                  <a:srgbClr val="C00000"/>
                </a:solidFill>
                <a:latin typeface="Dosis" charset="0"/>
              </a:rPr>
              <a:t>Susã</a:t>
            </a:r>
            <a:endParaRPr lang="pt-BR" b="1" dirty="0">
              <a:solidFill>
                <a:srgbClr val="C00000"/>
              </a:solidFill>
              <a:latin typeface="Dosis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8EFB4DE-E45E-4632-A0C1-7368FD7C5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05" y="3108743"/>
            <a:ext cx="8844566" cy="378644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F954E61-BEFF-4790-BB20-D2C5E7666E88}"/>
              </a:ext>
            </a:extLst>
          </p:cNvPr>
          <p:cNvSpPr txBox="1"/>
          <p:nvPr/>
        </p:nvSpPr>
        <p:spPr>
          <a:xfrm>
            <a:off x="2017691" y="3429000"/>
            <a:ext cx="3818754" cy="2808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t-BR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Ester era judia. Órfã de pai e mãe, foi criada pelo primo </a:t>
            </a:r>
            <a:r>
              <a:rPr lang="pt-BR" sz="4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Mardoqueu</a:t>
            </a:r>
            <a:endParaRPr lang="pt-BR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3500"/>
              </a:lnSpc>
            </a:pPr>
            <a:r>
              <a:rPr lang="pt-BR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(Et 2.5-7,15).</a:t>
            </a:r>
          </a:p>
        </p:txBody>
      </p:sp>
    </p:spTree>
    <p:extLst>
      <p:ext uri="{BB962C8B-B14F-4D97-AF65-F5344CB8AC3E}">
        <p14:creationId xmlns:p14="http://schemas.microsoft.com/office/powerpoint/2010/main" val="334952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902324A0-DC28-4342-84E9-3D7E5B055867}"/>
              </a:ext>
            </a:extLst>
          </p:cNvPr>
          <p:cNvCxnSpPr>
            <a:cxnSpLocks/>
          </p:cNvCxnSpPr>
          <p:nvPr/>
        </p:nvCxnSpPr>
        <p:spPr>
          <a:xfrm flipV="1">
            <a:off x="685798" y="1069002"/>
            <a:ext cx="10820403" cy="1829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E1B19D22-B196-4B89-BF66-38B533098631}"/>
              </a:ext>
            </a:extLst>
          </p:cNvPr>
          <p:cNvSpPr/>
          <p:nvPr/>
        </p:nvSpPr>
        <p:spPr>
          <a:xfrm>
            <a:off x="685799" y="312520"/>
            <a:ext cx="696163" cy="713384"/>
          </a:xfrm>
          <a:prstGeom prst="ellipse">
            <a:avLst/>
          </a:prstGeom>
          <a:solidFill>
            <a:srgbClr val="FF8B8B"/>
          </a:solidFill>
          <a:ln>
            <a:solidFill>
              <a:srgbClr val="FF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Dosis ExtraLight" charset="0"/>
              </a:rPr>
              <a:t>II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9B0C86-A157-40DB-A8CA-C6015B5E1EDB}"/>
              </a:ext>
            </a:extLst>
          </p:cNvPr>
          <p:cNvSpPr txBox="1"/>
          <p:nvPr/>
        </p:nvSpPr>
        <p:spPr>
          <a:xfrm>
            <a:off x="636716" y="-30929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Tópico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5B854E7-1DA0-41C7-99DC-85479BEC395A}"/>
              </a:ext>
            </a:extLst>
          </p:cNvPr>
          <p:cNvSpPr txBox="1"/>
          <p:nvPr/>
        </p:nvSpPr>
        <p:spPr>
          <a:xfrm>
            <a:off x="685799" y="1204895"/>
            <a:ext cx="10795886" cy="10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Ester e 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Mardoqueu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viviam em 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Susã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, </a:t>
            </a:r>
          </a:p>
          <a:p>
            <a:pPr algn="ctr">
              <a:lnSpc>
                <a:spcPts val="35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capital do novo império Persa.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35E349B-37FE-44B1-9E88-E1D63C8373A6}"/>
              </a:ext>
            </a:extLst>
          </p:cNvPr>
          <p:cNvSpPr txBox="1">
            <a:spLocks/>
          </p:cNvSpPr>
          <p:nvPr/>
        </p:nvSpPr>
        <p:spPr>
          <a:xfrm>
            <a:off x="1042737" y="0"/>
            <a:ext cx="10438947" cy="110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pt-BR" sz="4400" b="1" dirty="0">
                <a:solidFill>
                  <a:srgbClr val="C00000"/>
                </a:solidFill>
                <a:latin typeface="Dosis" charset="0"/>
              </a:rPr>
              <a:t>2 – De Órfã a rainha</a:t>
            </a:r>
            <a:endParaRPr lang="pt-BR" b="1" dirty="0">
              <a:solidFill>
                <a:srgbClr val="C00000"/>
              </a:solidFill>
              <a:latin typeface="Dosis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DB55DC7-E505-4EC1-B326-D46156B38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8" y="2246576"/>
            <a:ext cx="8606120" cy="46121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C0E8F96-AE69-4381-82EA-567B5FBF1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918" y="2246447"/>
            <a:ext cx="2189766" cy="461216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0DD7C89-921C-4EDC-B82B-5B46746C7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210" y="2246447"/>
            <a:ext cx="1704975" cy="461216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F954E61-BEFF-4790-BB20-D2C5E7666E88}"/>
              </a:ext>
            </a:extLst>
          </p:cNvPr>
          <p:cNvSpPr txBox="1"/>
          <p:nvPr/>
        </p:nvSpPr>
        <p:spPr>
          <a:xfrm>
            <a:off x="6400800" y="2464514"/>
            <a:ext cx="4937975" cy="4155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t-BR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Ester integrou o grupo de moças virgens que se candidataram para suceder a rainha </a:t>
            </a:r>
            <a:r>
              <a:rPr lang="pt-BR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Vasti</a:t>
            </a:r>
            <a:r>
              <a:rPr lang="pt-BR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que foi deposta pelo rei </a:t>
            </a:r>
            <a:r>
              <a:rPr lang="pt-BR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Assuero</a:t>
            </a:r>
            <a:r>
              <a:rPr lang="pt-BR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por desobediência e foi escolhida rainha</a:t>
            </a:r>
          </a:p>
          <a:p>
            <a:pPr algn="ctr">
              <a:lnSpc>
                <a:spcPts val="3500"/>
              </a:lnSpc>
            </a:pPr>
            <a:r>
              <a:rPr lang="pt-BR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(Et 2.16,17).</a:t>
            </a:r>
          </a:p>
        </p:txBody>
      </p:sp>
    </p:spTree>
    <p:extLst>
      <p:ext uri="{BB962C8B-B14F-4D97-AF65-F5344CB8AC3E}">
        <p14:creationId xmlns:p14="http://schemas.microsoft.com/office/powerpoint/2010/main" val="1853871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902324A0-DC28-4342-84E9-3D7E5B055867}"/>
              </a:ext>
            </a:extLst>
          </p:cNvPr>
          <p:cNvCxnSpPr>
            <a:cxnSpLocks/>
          </p:cNvCxnSpPr>
          <p:nvPr/>
        </p:nvCxnSpPr>
        <p:spPr>
          <a:xfrm flipV="1">
            <a:off x="685798" y="1069002"/>
            <a:ext cx="10820403" cy="1829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E1B19D22-B196-4B89-BF66-38B533098631}"/>
              </a:ext>
            </a:extLst>
          </p:cNvPr>
          <p:cNvSpPr/>
          <p:nvPr/>
        </p:nvSpPr>
        <p:spPr>
          <a:xfrm>
            <a:off x="685799" y="312520"/>
            <a:ext cx="696163" cy="713384"/>
          </a:xfrm>
          <a:prstGeom prst="ellipse">
            <a:avLst/>
          </a:prstGeom>
          <a:solidFill>
            <a:srgbClr val="FF8B8B"/>
          </a:solidFill>
          <a:ln>
            <a:solidFill>
              <a:srgbClr val="FF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Dosis ExtraLight" charset="0"/>
              </a:rPr>
              <a:t>II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9B0C86-A157-40DB-A8CA-C6015B5E1EDB}"/>
              </a:ext>
            </a:extLst>
          </p:cNvPr>
          <p:cNvSpPr txBox="1"/>
          <p:nvPr/>
        </p:nvSpPr>
        <p:spPr>
          <a:xfrm>
            <a:off x="636716" y="-30929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Tópico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5B854E7-1DA0-41C7-99DC-85479BEC395A}"/>
              </a:ext>
            </a:extLst>
          </p:cNvPr>
          <p:cNvSpPr txBox="1"/>
          <p:nvPr/>
        </p:nvSpPr>
        <p:spPr>
          <a:xfrm>
            <a:off x="685799" y="1204895"/>
            <a:ext cx="10795886" cy="1462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Cinco anos depois, Ester agindo com sabedoria e muita coragem, obteve de 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Assuero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um decreto que livrou da morte o povo judeu (Et 8 e 9).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35E349B-37FE-44B1-9E88-E1D63C8373A6}"/>
              </a:ext>
            </a:extLst>
          </p:cNvPr>
          <p:cNvSpPr txBox="1">
            <a:spLocks/>
          </p:cNvSpPr>
          <p:nvPr/>
        </p:nvSpPr>
        <p:spPr>
          <a:xfrm>
            <a:off x="1042737" y="0"/>
            <a:ext cx="10438947" cy="110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pt-BR" sz="4400" b="1" dirty="0">
                <a:solidFill>
                  <a:srgbClr val="C00000"/>
                </a:solidFill>
                <a:latin typeface="Dosis" charset="0"/>
              </a:rPr>
              <a:t>2 – De Órfã a rainha</a:t>
            </a:r>
            <a:endParaRPr lang="pt-BR" b="1" dirty="0">
              <a:solidFill>
                <a:srgbClr val="C00000"/>
              </a:solidFill>
              <a:latin typeface="Dosis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E43C2B2-3B35-4D4E-9F9E-C0A24B181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53" y="2727010"/>
            <a:ext cx="5213692" cy="413099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9088B88-8004-43E7-AB73-4E8B0A7DB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23592"/>
            <a:ext cx="5385684" cy="41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19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902324A0-DC28-4342-84E9-3D7E5B055867}"/>
              </a:ext>
            </a:extLst>
          </p:cNvPr>
          <p:cNvCxnSpPr>
            <a:cxnSpLocks/>
          </p:cNvCxnSpPr>
          <p:nvPr/>
        </p:nvCxnSpPr>
        <p:spPr>
          <a:xfrm flipV="1">
            <a:off x="685798" y="1069002"/>
            <a:ext cx="10820403" cy="1829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E1B19D22-B196-4B89-BF66-38B533098631}"/>
              </a:ext>
            </a:extLst>
          </p:cNvPr>
          <p:cNvSpPr/>
          <p:nvPr/>
        </p:nvSpPr>
        <p:spPr>
          <a:xfrm>
            <a:off x="685799" y="312520"/>
            <a:ext cx="696163" cy="713384"/>
          </a:xfrm>
          <a:prstGeom prst="ellipse">
            <a:avLst/>
          </a:prstGeom>
          <a:solidFill>
            <a:srgbClr val="FF8B8B"/>
          </a:solidFill>
          <a:ln>
            <a:solidFill>
              <a:srgbClr val="FF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Dosis ExtraLight" charset="0"/>
              </a:rPr>
              <a:t>II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9B0C86-A157-40DB-A8CA-C6015B5E1EDB}"/>
              </a:ext>
            </a:extLst>
          </p:cNvPr>
          <p:cNvSpPr txBox="1"/>
          <p:nvPr/>
        </p:nvSpPr>
        <p:spPr>
          <a:xfrm>
            <a:off x="636716" y="-30929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Tópico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5B854E7-1DA0-41C7-99DC-85479BEC395A}"/>
              </a:ext>
            </a:extLst>
          </p:cNvPr>
          <p:cNvSpPr txBox="1"/>
          <p:nvPr/>
        </p:nvSpPr>
        <p:spPr>
          <a:xfrm>
            <a:off x="685799" y="1204895"/>
            <a:ext cx="10795886" cy="1462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Assim como Rute, Ester é um exemplo inspirativo do quanto valem a fidelidade e a confiança em Deus, seja qual for o contexto em que vivamos.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35E349B-37FE-44B1-9E88-E1D63C8373A6}"/>
              </a:ext>
            </a:extLst>
          </p:cNvPr>
          <p:cNvSpPr txBox="1">
            <a:spLocks/>
          </p:cNvSpPr>
          <p:nvPr/>
        </p:nvSpPr>
        <p:spPr>
          <a:xfrm>
            <a:off x="1042737" y="0"/>
            <a:ext cx="10438947" cy="110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pt-BR" sz="4400" b="1" dirty="0">
                <a:solidFill>
                  <a:srgbClr val="C00000"/>
                </a:solidFill>
                <a:latin typeface="Dosis" charset="0"/>
              </a:rPr>
              <a:t>3 – No Campo ou no Palácio</a:t>
            </a:r>
            <a:endParaRPr lang="pt-BR" b="1" dirty="0">
              <a:solidFill>
                <a:srgbClr val="C00000"/>
              </a:solidFill>
              <a:latin typeface="Dosis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F954E61-BEFF-4790-BB20-D2C5E7666E88}"/>
              </a:ext>
            </a:extLst>
          </p:cNvPr>
          <p:cNvSpPr txBox="1"/>
          <p:nvPr/>
        </p:nvSpPr>
        <p:spPr>
          <a:xfrm>
            <a:off x="7001078" y="2874717"/>
            <a:ext cx="4474335" cy="3706271"/>
          </a:xfrm>
          <a:prstGeom prst="rect">
            <a:avLst/>
          </a:prstGeom>
          <a:solidFill>
            <a:srgbClr val="FFBD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Os princípios divinos são absolutos e imutáveis; suficientes para </a:t>
            </a:r>
          </a:p>
          <a:p>
            <a:pPr algn="ctr">
              <a:lnSpc>
                <a:spcPts val="35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nos orientar em qualquer tempo e lugar (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Sl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119.89-91).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6EC6B54-DA0E-4796-B7F7-74AF3C855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15" y="2755674"/>
            <a:ext cx="6115487" cy="41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2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E08022E-624B-443A-8DCC-8B99B08586D5}"/>
              </a:ext>
            </a:extLst>
          </p:cNvPr>
          <p:cNvSpPr txBox="1"/>
          <p:nvPr/>
        </p:nvSpPr>
        <p:spPr>
          <a:xfrm>
            <a:off x="10330" y="883781"/>
            <a:ext cx="12192000" cy="5773440"/>
          </a:xfrm>
          <a:prstGeom prst="rect">
            <a:avLst/>
          </a:prstGeom>
          <a:solidFill>
            <a:srgbClr val="E1F7FF"/>
          </a:solidFill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 b="1" dirty="0" err="1">
                <a:latin typeface="Calibri" pitchFamily="34" charset="0"/>
                <a:cs typeface="Calibri" pitchFamily="34" charset="0"/>
              </a:rPr>
              <a:t>Lição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   1 –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Duas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Importantes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Mulheres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História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de um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Povo</a:t>
            </a:r>
            <a:endParaRPr lang="en-US" sz="34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3400"/>
              </a:lnSpc>
            </a:pPr>
            <a:r>
              <a:rPr lang="en-US" sz="3400" b="1" dirty="0" err="1">
                <a:latin typeface="Calibri" pitchFamily="34" charset="0"/>
                <a:cs typeface="Calibri" pitchFamily="34" charset="0"/>
              </a:rPr>
              <a:t>Lição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   2 – O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Livro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Rute</a:t>
            </a:r>
            <a:endParaRPr lang="en-US" sz="3400" b="1" dirty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ts val="3400"/>
              </a:lnSpc>
            </a:pPr>
            <a:r>
              <a:rPr lang="en-US" sz="3400" b="1" dirty="0" err="1">
                <a:latin typeface="Calibri" pitchFamily="34" charset="0"/>
                <a:cs typeface="Calibri" pitchFamily="34" charset="0"/>
              </a:rPr>
              <a:t>Lição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   3 –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Rute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e Noemi: </a:t>
            </a:r>
            <a:r>
              <a:rPr lang="en-US" sz="3400" b="1">
                <a:latin typeface="Calibri" pitchFamily="34" charset="0"/>
                <a:cs typeface="Calibri" pitchFamily="34" charset="0"/>
              </a:rPr>
              <a:t>Entrelaçadas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pelo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Amor</a:t>
            </a:r>
          </a:p>
          <a:p>
            <a:pPr>
              <a:lnSpc>
                <a:spcPts val="3400"/>
              </a:lnSpc>
            </a:pPr>
            <a:r>
              <a:rPr lang="en-US" sz="3400" b="1" dirty="0" err="1">
                <a:latin typeface="Calibri" pitchFamily="34" charset="0"/>
                <a:cs typeface="Calibri" pitchFamily="34" charset="0"/>
              </a:rPr>
              <a:t>Lição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   4 – O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Encontro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Rute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com Boaz</a:t>
            </a:r>
          </a:p>
          <a:p>
            <a:pPr>
              <a:lnSpc>
                <a:spcPts val="3400"/>
              </a:lnSpc>
            </a:pPr>
            <a:r>
              <a:rPr lang="en-US" sz="3400" b="1" dirty="0" err="1">
                <a:latin typeface="Calibri" pitchFamily="34" charset="0"/>
                <a:cs typeface="Calibri" pitchFamily="34" charset="0"/>
              </a:rPr>
              <a:t>Lição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   5 – O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Casamento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Rute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e Boaz: A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Remição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da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Família</a:t>
            </a:r>
            <a:endParaRPr lang="en-US" sz="34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3400"/>
              </a:lnSpc>
            </a:pPr>
            <a:r>
              <a:rPr lang="en-US" sz="3400" b="1" dirty="0" err="1">
                <a:latin typeface="Calibri" pitchFamily="34" charset="0"/>
                <a:cs typeface="Calibri" pitchFamily="34" charset="0"/>
              </a:rPr>
              <a:t>Lição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   6 – O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Livro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de Ester</a:t>
            </a:r>
          </a:p>
          <a:p>
            <a:pPr>
              <a:lnSpc>
                <a:spcPts val="3400"/>
              </a:lnSpc>
            </a:pPr>
            <a:r>
              <a:rPr lang="en-US" sz="3400" b="1" dirty="0" err="1">
                <a:latin typeface="Calibri" pitchFamily="34" charset="0"/>
                <a:cs typeface="Calibri" pitchFamily="34" charset="0"/>
              </a:rPr>
              <a:t>Lição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   7 – A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Deposição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da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Rainha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Vasti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e a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Ascensão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de Ester</a:t>
            </a:r>
          </a:p>
          <a:p>
            <a:pPr>
              <a:lnSpc>
                <a:spcPts val="3400"/>
              </a:lnSpc>
            </a:pPr>
            <a:r>
              <a:rPr lang="en-US" sz="3400" b="1" dirty="0" err="1">
                <a:latin typeface="Calibri" pitchFamily="34" charset="0"/>
                <a:cs typeface="Calibri" pitchFamily="34" charset="0"/>
              </a:rPr>
              <a:t>Lição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   8 – A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Resistência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Mardoqueu</a:t>
            </a:r>
            <a:endParaRPr lang="en-US" sz="34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3400"/>
              </a:lnSpc>
            </a:pPr>
            <a:r>
              <a:rPr lang="en-US" sz="3400" b="1" dirty="0" err="1">
                <a:latin typeface="Calibri" pitchFamily="34" charset="0"/>
                <a:cs typeface="Calibri" pitchFamily="34" charset="0"/>
              </a:rPr>
              <a:t>Lição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   9 – A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Conspiração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Hamã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contra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os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Judeus</a:t>
            </a:r>
            <a:endParaRPr lang="en-US" sz="34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3400"/>
              </a:lnSpc>
            </a:pPr>
            <a:r>
              <a:rPr lang="en-US" sz="3400" b="1" dirty="0" err="1">
                <a:latin typeface="Calibri" pitchFamily="34" charset="0"/>
                <a:cs typeface="Calibri" pitchFamily="34" charset="0"/>
              </a:rPr>
              <a:t>Lição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 10 – O Plano de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Livramento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e o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Papel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de Ester</a:t>
            </a:r>
          </a:p>
          <a:p>
            <a:pPr>
              <a:lnSpc>
                <a:spcPts val="3400"/>
              </a:lnSpc>
            </a:pPr>
            <a:r>
              <a:rPr lang="en-US" sz="3400" b="1" dirty="0" err="1">
                <a:latin typeface="Calibri" pitchFamily="34" charset="0"/>
                <a:cs typeface="Calibri" pitchFamily="34" charset="0"/>
              </a:rPr>
              <a:t>Lição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 11 – A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Humilhação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Hamã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e a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Honra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Mardoqueu</a:t>
            </a:r>
            <a:endParaRPr lang="en-US" sz="34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3400"/>
              </a:lnSpc>
            </a:pPr>
            <a:r>
              <a:rPr lang="en-US" sz="3400" b="1" dirty="0" err="1">
                <a:latin typeface="Calibri" pitchFamily="34" charset="0"/>
                <a:cs typeface="Calibri" pitchFamily="34" charset="0"/>
              </a:rPr>
              <a:t>Lição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 12 – O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Banquete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de Ester: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Denúncia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e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Livramento</a:t>
            </a:r>
            <a:endParaRPr lang="en-US" sz="34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3400"/>
              </a:lnSpc>
            </a:pPr>
            <a:r>
              <a:rPr lang="en-US" sz="3400" b="1" dirty="0" err="1">
                <a:latin typeface="Calibri" pitchFamily="34" charset="0"/>
                <a:cs typeface="Calibri" pitchFamily="34" charset="0"/>
              </a:rPr>
              <a:t>Lição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 13 – Ester, O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Portador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> das Boas </a:t>
            </a:r>
            <a:r>
              <a:rPr lang="en-US" sz="3400" b="1" dirty="0" err="1">
                <a:latin typeface="Calibri" pitchFamily="34" charset="0"/>
                <a:cs typeface="Calibri" pitchFamily="34" charset="0"/>
              </a:rPr>
              <a:t>Novas</a:t>
            </a:r>
            <a:endParaRPr lang="en-US" sz="3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eta para a direita 4">
            <a:extLst>
              <a:ext uri="{FF2B5EF4-FFF2-40B4-BE49-F238E27FC236}">
                <a16:creationId xmlns:a16="http://schemas.microsoft.com/office/drawing/2014/main" id="{7CEC594F-CB8C-45E3-97A5-9F941A687364}"/>
              </a:ext>
            </a:extLst>
          </p:cNvPr>
          <p:cNvSpPr/>
          <p:nvPr/>
        </p:nvSpPr>
        <p:spPr>
          <a:xfrm flipH="1">
            <a:off x="11513712" y="896660"/>
            <a:ext cx="695457" cy="41348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Google Shape;3836;p13">
            <a:extLst>
              <a:ext uri="{FF2B5EF4-FFF2-40B4-BE49-F238E27FC236}">
                <a16:creationId xmlns:a16="http://schemas.microsoft.com/office/drawing/2014/main" id="{340A04BE-9CBA-487C-AB19-07D2A8DD5A93}"/>
              </a:ext>
            </a:extLst>
          </p:cNvPr>
          <p:cNvSpPr txBox="1">
            <a:spLocks/>
          </p:cNvSpPr>
          <p:nvPr/>
        </p:nvSpPr>
        <p:spPr>
          <a:xfrm>
            <a:off x="10330" y="-31670"/>
            <a:ext cx="12171339" cy="864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t-BR" sz="5400" b="1" dirty="0">
                <a:solidFill>
                  <a:srgbClr val="C00000"/>
                </a:solidFill>
                <a:latin typeface="Titillium Web" panose="020B0604020202020204" charset="0"/>
              </a:rPr>
              <a:t>Lições do Trimestre</a:t>
            </a:r>
          </a:p>
        </p:txBody>
      </p:sp>
    </p:spTree>
    <p:extLst>
      <p:ext uri="{BB962C8B-B14F-4D97-AF65-F5344CB8AC3E}">
        <p14:creationId xmlns:p14="http://schemas.microsoft.com/office/powerpoint/2010/main" val="4114627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B66B8E-F365-46F3-A741-F618113D678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1531" y="4720201"/>
            <a:ext cx="846838" cy="507174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30</a:t>
            </a:fld>
            <a:endParaRPr lang="pt-BR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56E96B4-74B9-4101-AA29-4F1557C50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4" y="1178158"/>
            <a:ext cx="11118988" cy="555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E3B991E-F124-4169-AAB6-6A4330753111}"/>
              </a:ext>
            </a:extLst>
          </p:cNvPr>
          <p:cNvSpPr txBox="1">
            <a:spLocks/>
          </p:cNvSpPr>
          <p:nvPr/>
        </p:nvSpPr>
        <p:spPr>
          <a:xfrm>
            <a:off x="-1" y="434686"/>
            <a:ext cx="11723827" cy="68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pt-BR" sz="4400" b="1" dirty="0">
                <a:solidFill>
                  <a:srgbClr val="C00000"/>
                </a:solidFill>
                <a:latin typeface="Dosis" charset="0"/>
              </a:rPr>
              <a:t>Síntese do Tópico II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0E8917A-06A4-42EE-9F76-B890A5326B4B}"/>
              </a:ext>
            </a:extLst>
          </p:cNvPr>
          <p:cNvCxnSpPr>
            <a:cxnSpLocks/>
          </p:cNvCxnSpPr>
          <p:nvPr/>
        </p:nvCxnSpPr>
        <p:spPr>
          <a:xfrm>
            <a:off x="468174" y="1059582"/>
            <a:ext cx="1111898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E3680766-2C6B-45C5-9168-8B104BFF9783}"/>
              </a:ext>
            </a:extLst>
          </p:cNvPr>
          <p:cNvSpPr txBox="1"/>
          <p:nvPr/>
        </p:nvSpPr>
        <p:spPr>
          <a:xfrm>
            <a:off x="1996007" y="2624373"/>
            <a:ext cx="5315918" cy="2664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Ester é a mulher judia de Belém; era órfã, mas foi para 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Susã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, capital do império, para se </a:t>
            </a:r>
          </a:p>
          <a:p>
            <a:pPr algn="ctr">
              <a:lnSpc>
                <a:spcPts val="40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tornar rainha.</a:t>
            </a:r>
            <a:endParaRPr lang="pt-BR" sz="4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01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F090AC7-91C1-4CA2-AB8D-A741A62AF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1" y="0"/>
            <a:ext cx="12193581" cy="6858000"/>
          </a:xfrm>
          <a:prstGeom prst="rect">
            <a:avLst/>
          </a:prstGeom>
        </p:spPr>
      </p:pic>
      <p:sp>
        <p:nvSpPr>
          <p:cNvPr id="3" name="Google Shape;3878;p19">
            <a:extLst>
              <a:ext uri="{FF2B5EF4-FFF2-40B4-BE49-F238E27FC236}">
                <a16:creationId xmlns:a16="http://schemas.microsoft.com/office/drawing/2014/main" id="{8758A285-5015-4C70-9B7A-945DA5CAC865}"/>
              </a:ext>
            </a:extLst>
          </p:cNvPr>
          <p:cNvSpPr txBox="1">
            <a:spLocks/>
          </p:cNvSpPr>
          <p:nvPr/>
        </p:nvSpPr>
        <p:spPr>
          <a:xfrm>
            <a:off x="2316886" y="3277109"/>
            <a:ext cx="7556646" cy="1793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▪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●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○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■"/>
              <a:defRPr sz="2400" b="0" i="0" u="none" strike="noStrike" cap="none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indent="0" algn="ctr">
              <a:buFont typeface="Titillium Web Light"/>
              <a:buNone/>
            </a:pPr>
            <a:r>
              <a:rPr lang="en-US" sz="4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Mulheres</a:t>
            </a:r>
            <a:r>
              <a:rPr lang="en-US" sz="4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 Deus </a:t>
            </a:r>
            <a:r>
              <a:rPr lang="en-US" sz="4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como</a:t>
            </a:r>
            <a:r>
              <a:rPr lang="en-US" sz="4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protagonistas</a:t>
            </a:r>
            <a:r>
              <a:rPr lang="en-US" sz="4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da </a:t>
            </a:r>
            <a:r>
              <a:rPr lang="en-US" sz="4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História</a:t>
            </a:r>
            <a:endParaRPr lang="en-US" sz="4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Google Shape;3877;p19">
            <a:extLst>
              <a:ext uri="{FF2B5EF4-FFF2-40B4-BE49-F238E27FC236}">
                <a16:creationId xmlns:a16="http://schemas.microsoft.com/office/drawing/2014/main" id="{66FFE1FA-2C60-4A7A-B6F9-B0452DCC90EA}"/>
              </a:ext>
            </a:extLst>
          </p:cNvPr>
          <p:cNvSpPr txBox="1">
            <a:spLocks/>
          </p:cNvSpPr>
          <p:nvPr/>
        </p:nvSpPr>
        <p:spPr>
          <a:xfrm>
            <a:off x="2358192" y="2028358"/>
            <a:ext cx="7164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pt-BR" sz="7200" dirty="0">
                <a:solidFill>
                  <a:srgbClr val="C00000"/>
                </a:solidFill>
              </a:rPr>
              <a:t>Tópico III</a:t>
            </a:r>
          </a:p>
        </p:txBody>
      </p:sp>
      <p:grpSp>
        <p:nvGrpSpPr>
          <p:cNvPr id="5" name="Google Shape;4734;p40">
            <a:extLst>
              <a:ext uri="{FF2B5EF4-FFF2-40B4-BE49-F238E27FC236}">
                <a16:creationId xmlns:a16="http://schemas.microsoft.com/office/drawing/2014/main" id="{0CC9ABCB-E9F7-4FAE-9C77-1070635E580D}"/>
              </a:ext>
            </a:extLst>
          </p:cNvPr>
          <p:cNvGrpSpPr/>
          <p:nvPr/>
        </p:nvGrpSpPr>
        <p:grpSpPr>
          <a:xfrm>
            <a:off x="1702235" y="800024"/>
            <a:ext cx="1933538" cy="2801904"/>
            <a:chOff x="8095060" y="5664590"/>
            <a:chExt cx="497404" cy="594389"/>
          </a:xfrm>
        </p:grpSpPr>
        <p:grpSp>
          <p:nvGrpSpPr>
            <p:cNvPr id="6" name="Google Shape;4735;p40">
              <a:extLst>
                <a:ext uri="{FF2B5EF4-FFF2-40B4-BE49-F238E27FC236}">
                  <a16:creationId xmlns:a16="http://schemas.microsoft.com/office/drawing/2014/main" id="{933B2342-5041-4FB7-A07E-86516B1AFCFA}"/>
                </a:ext>
              </a:extLst>
            </p:cNvPr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9" name="Google Shape;4736;p40">
                <a:extLst>
                  <a:ext uri="{FF2B5EF4-FFF2-40B4-BE49-F238E27FC236}">
                    <a16:creationId xmlns:a16="http://schemas.microsoft.com/office/drawing/2014/main" id="{9F4C8883-D8E8-4826-8ACA-6B6FE1083291}"/>
                  </a:ext>
                </a:extLst>
              </p:cNvPr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737;p40">
                <a:extLst>
                  <a:ext uri="{FF2B5EF4-FFF2-40B4-BE49-F238E27FC236}">
                    <a16:creationId xmlns:a16="http://schemas.microsoft.com/office/drawing/2014/main" id="{8EE2D999-6D58-4F71-8898-C44EC1608299}"/>
                  </a:ext>
                </a:extLst>
              </p:cNvPr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738;p40">
                <a:extLst>
                  <a:ext uri="{FF2B5EF4-FFF2-40B4-BE49-F238E27FC236}">
                    <a16:creationId xmlns:a16="http://schemas.microsoft.com/office/drawing/2014/main" id="{238621D9-7A21-4FFC-9337-B6F91894188C}"/>
                  </a:ext>
                </a:extLst>
              </p:cNvPr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4739;p40">
              <a:extLst>
                <a:ext uri="{FF2B5EF4-FFF2-40B4-BE49-F238E27FC236}">
                  <a16:creationId xmlns:a16="http://schemas.microsoft.com/office/drawing/2014/main" id="{F6544B2C-B6B5-459C-81A5-F9C9BDDC01CA}"/>
                </a:ext>
              </a:extLst>
            </p:cNvPr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" name="Google Shape;4740;p40">
                <a:extLst>
                  <a:ext uri="{FF2B5EF4-FFF2-40B4-BE49-F238E27FC236}">
                    <a16:creationId xmlns:a16="http://schemas.microsoft.com/office/drawing/2014/main" id="{176297B4-02F6-4FEF-817A-F0DD3D229739}"/>
                  </a:ext>
                </a:extLst>
              </p:cNvPr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741;p40">
                <a:extLst>
                  <a:ext uri="{FF2B5EF4-FFF2-40B4-BE49-F238E27FC236}">
                    <a16:creationId xmlns:a16="http://schemas.microsoft.com/office/drawing/2014/main" id="{4B5CE557-751F-4892-8CB4-3C417C83ECE6}"/>
                  </a:ext>
                </a:extLst>
              </p:cNvPr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742;p40">
                <a:extLst>
                  <a:ext uri="{FF2B5EF4-FFF2-40B4-BE49-F238E27FC236}">
                    <a16:creationId xmlns:a16="http://schemas.microsoft.com/office/drawing/2014/main" id="{13B7BCD6-35BC-4E2F-B2D1-5F7B3D670753}"/>
                  </a:ext>
                </a:extLst>
              </p:cNvPr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4743;p40">
              <a:extLst>
                <a:ext uri="{FF2B5EF4-FFF2-40B4-BE49-F238E27FC236}">
                  <a16:creationId xmlns:a16="http://schemas.microsoft.com/office/drawing/2014/main" id="{6B2E2D85-149B-42CA-AA96-CB2FE09E3386}"/>
                </a:ext>
              </a:extLst>
            </p:cNvPr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" name="Google Shape;4744;p40">
                <a:extLst>
                  <a:ext uri="{FF2B5EF4-FFF2-40B4-BE49-F238E27FC236}">
                    <a16:creationId xmlns:a16="http://schemas.microsoft.com/office/drawing/2014/main" id="{0BC69BEB-AFF8-4C01-B462-2ECF56F47135}"/>
                  </a:ext>
                </a:extLst>
              </p:cNvPr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745;p40">
                <a:extLst>
                  <a:ext uri="{FF2B5EF4-FFF2-40B4-BE49-F238E27FC236}">
                    <a16:creationId xmlns:a16="http://schemas.microsoft.com/office/drawing/2014/main" id="{2AF3C787-8AD4-4B9C-85CC-0C75A716F057}"/>
                  </a:ext>
                </a:extLst>
              </p:cNvPr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746;p40">
                <a:extLst>
                  <a:ext uri="{FF2B5EF4-FFF2-40B4-BE49-F238E27FC236}">
                    <a16:creationId xmlns:a16="http://schemas.microsoft.com/office/drawing/2014/main" id="{81736DD7-DEDF-434F-8BD7-C2ACAA5ADB81}"/>
                  </a:ext>
                </a:extLst>
              </p:cNvPr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4747;p40">
              <a:extLst>
                <a:ext uri="{FF2B5EF4-FFF2-40B4-BE49-F238E27FC236}">
                  <a16:creationId xmlns:a16="http://schemas.microsoft.com/office/drawing/2014/main" id="{C8F01696-CB9E-4708-A9D9-FC105A507C2B}"/>
                </a:ext>
              </a:extLst>
            </p:cNvPr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" name="Google Shape;4748;p40">
                <a:extLst>
                  <a:ext uri="{FF2B5EF4-FFF2-40B4-BE49-F238E27FC236}">
                    <a16:creationId xmlns:a16="http://schemas.microsoft.com/office/drawing/2014/main" id="{4A84F722-68C7-4615-B3BD-4099C942EEBA}"/>
                  </a:ext>
                </a:extLst>
              </p:cNvPr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4749;p40">
                <a:extLst>
                  <a:ext uri="{FF2B5EF4-FFF2-40B4-BE49-F238E27FC236}">
                    <a16:creationId xmlns:a16="http://schemas.microsoft.com/office/drawing/2014/main" id="{53F9D2AA-81E9-47D0-AF29-8D31D8E10E2F}"/>
                  </a:ext>
                </a:extLst>
              </p:cNvPr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4750;p40">
                <a:extLst>
                  <a:ext uri="{FF2B5EF4-FFF2-40B4-BE49-F238E27FC236}">
                    <a16:creationId xmlns:a16="http://schemas.microsoft.com/office/drawing/2014/main" id="{F1CCFE77-8563-42D3-AAA3-0973436C3317}"/>
                  </a:ext>
                </a:extLst>
              </p:cNvPr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4473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902324A0-DC28-4342-84E9-3D7E5B055867}"/>
              </a:ext>
            </a:extLst>
          </p:cNvPr>
          <p:cNvCxnSpPr>
            <a:cxnSpLocks/>
          </p:cNvCxnSpPr>
          <p:nvPr/>
        </p:nvCxnSpPr>
        <p:spPr>
          <a:xfrm flipV="1">
            <a:off x="685798" y="1069002"/>
            <a:ext cx="10820403" cy="1829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E1B19D22-B196-4B89-BF66-38B533098631}"/>
              </a:ext>
            </a:extLst>
          </p:cNvPr>
          <p:cNvSpPr/>
          <p:nvPr/>
        </p:nvSpPr>
        <p:spPr>
          <a:xfrm>
            <a:off x="685799" y="312520"/>
            <a:ext cx="769763" cy="713384"/>
          </a:xfrm>
          <a:prstGeom prst="ellipse">
            <a:avLst/>
          </a:prstGeom>
          <a:solidFill>
            <a:srgbClr val="FF8B8B"/>
          </a:solidFill>
          <a:ln>
            <a:solidFill>
              <a:srgbClr val="FF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Dosis ExtraLight" charset="0"/>
              </a:rPr>
              <a:t>III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9B0C86-A157-40DB-A8CA-C6015B5E1EDB}"/>
              </a:ext>
            </a:extLst>
          </p:cNvPr>
          <p:cNvSpPr txBox="1"/>
          <p:nvPr/>
        </p:nvSpPr>
        <p:spPr>
          <a:xfrm>
            <a:off x="636716" y="-30929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Tópico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5B854E7-1DA0-41C7-99DC-85479BEC395A}"/>
              </a:ext>
            </a:extLst>
          </p:cNvPr>
          <p:cNvSpPr txBox="1"/>
          <p:nvPr/>
        </p:nvSpPr>
        <p:spPr>
          <a:xfrm>
            <a:off x="685799" y="1192016"/>
            <a:ext cx="10795886" cy="191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A liderança masculina, instituída por Deus (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Gn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1.22; 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cf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Ef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5.22,23), não anula o propósito divino com a mulher, nem tira a possibilidade de ser protagonista da história, como Rute e Ester.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35E349B-37FE-44B1-9E88-E1D63C8373A6}"/>
              </a:ext>
            </a:extLst>
          </p:cNvPr>
          <p:cNvSpPr txBox="1">
            <a:spLocks/>
          </p:cNvSpPr>
          <p:nvPr/>
        </p:nvSpPr>
        <p:spPr>
          <a:xfrm>
            <a:off x="1042737" y="0"/>
            <a:ext cx="10438947" cy="110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pt-BR" sz="4400" b="1" dirty="0">
                <a:solidFill>
                  <a:srgbClr val="C00000"/>
                </a:solidFill>
                <a:latin typeface="Dosis" charset="0"/>
              </a:rPr>
              <a:t>1 – O Protagonismo Feminino</a:t>
            </a:r>
            <a:endParaRPr lang="pt-BR" b="1" dirty="0">
              <a:solidFill>
                <a:srgbClr val="C00000"/>
              </a:solidFill>
              <a:latin typeface="Dosis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6ECCACF-20D2-4BD9-89EE-C9822A9E3D78}"/>
              </a:ext>
            </a:extLst>
          </p:cNvPr>
          <p:cNvSpPr txBox="1"/>
          <p:nvPr/>
        </p:nvSpPr>
        <p:spPr>
          <a:xfrm>
            <a:off x="7754324" y="3102924"/>
            <a:ext cx="3751877" cy="3706271"/>
          </a:xfrm>
          <a:prstGeom prst="rect">
            <a:avLst/>
          </a:prstGeom>
          <a:solidFill>
            <a:srgbClr val="FFBD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Isso não implica, todavia, na necessidade de confundir ou inverter os papéis entre homem e mulher.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8E83C5D-946C-4960-9C2E-6C2C0985C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15" y="3102924"/>
            <a:ext cx="7019493" cy="36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59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902324A0-DC28-4342-84E9-3D7E5B055867}"/>
              </a:ext>
            </a:extLst>
          </p:cNvPr>
          <p:cNvCxnSpPr>
            <a:cxnSpLocks/>
          </p:cNvCxnSpPr>
          <p:nvPr/>
        </p:nvCxnSpPr>
        <p:spPr>
          <a:xfrm flipV="1">
            <a:off x="685798" y="1069002"/>
            <a:ext cx="10820403" cy="1829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E1B19D22-B196-4B89-BF66-38B533098631}"/>
              </a:ext>
            </a:extLst>
          </p:cNvPr>
          <p:cNvSpPr/>
          <p:nvPr/>
        </p:nvSpPr>
        <p:spPr>
          <a:xfrm>
            <a:off x="685799" y="312520"/>
            <a:ext cx="769763" cy="713384"/>
          </a:xfrm>
          <a:prstGeom prst="ellipse">
            <a:avLst/>
          </a:prstGeom>
          <a:solidFill>
            <a:srgbClr val="FF8B8B"/>
          </a:solidFill>
          <a:ln>
            <a:solidFill>
              <a:srgbClr val="FF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Dosis ExtraLight" charset="0"/>
              </a:rPr>
              <a:t>III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9B0C86-A157-40DB-A8CA-C6015B5E1EDB}"/>
              </a:ext>
            </a:extLst>
          </p:cNvPr>
          <p:cNvSpPr txBox="1"/>
          <p:nvPr/>
        </p:nvSpPr>
        <p:spPr>
          <a:xfrm>
            <a:off x="636716" y="-30929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Tópico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5B854E7-1DA0-41C7-99DC-85479BEC395A}"/>
              </a:ext>
            </a:extLst>
          </p:cNvPr>
          <p:cNvSpPr txBox="1"/>
          <p:nvPr/>
        </p:nvSpPr>
        <p:spPr>
          <a:xfrm>
            <a:off x="685799" y="1192016"/>
            <a:ext cx="10795886" cy="10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Noemi dá testemunho de que Rute cumpriu bem a função de esposa (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Rt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1.8,11-13).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35E349B-37FE-44B1-9E88-E1D63C8373A6}"/>
              </a:ext>
            </a:extLst>
          </p:cNvPr>
          <p:cNvSpPr txBox="1">
            <a:spLocks/>
          </p:cNvSpPr>
          <p:nvPr/>
        </p:nvSpPr>
        <p:spPr>
          <a:xfrm>
            <a:off x="1042737" y="0"/>
            <a:ext cx="10438947" cy="110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pt-BR" sz="4400" b="1" dirty="0">
                <a:solidFill>
                  <a:srgbClr val="C00000"/>
                </a:solidFill>
                <a:latin typeface="Dosis" charset="0"/>
              </a:rPr>
              <a:t>2 – Cumprindo os Papéis</a:t>
            </a:r>
            <a:endParaRPr lang="pt-BR" b="1" dirty="0">
              <a:solidFill>
                <a:srgbClr val="C00000"/>
              </a:solidFill>
              <a:latin typeface="Dosis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6ECCACF-20D2-4BD9-89EE-C9822A9E3D78}"/>
              </a:ext>
            </a:extLst>
          </p:cNvPr>
          <p:cNvSpPr txBox="1"/>
          <p:nvPr/>
        </p:nvSpPr>
        <p:spPr>
          <a:xfrm>
            <a:off x="685798" y="5844774"/>
            <a:ext cx="10795886" cy="1013226"/>
          </a:xfrm>
          <a:prstGeom prst="rect">
            <a:avLst/>
          </a:prstGeom>
          <a:solidFill>
            <a:srgbClr val="FFBD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É fundamental para uma boa convivência em família, inclusive entre nora e sogra (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Pv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14.1).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52B1FAE-A5F1-4C17-BC7F-B49D7E20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29" y="2205242"/>
            <a:ext cx="7675940" cy="36124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973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902324A0-DC28-4342-84E9-3D7E5B055867}"/>
              </a:ext>
            </a:extLst>
          </p:cNvPr>
          <p:cNvCxnSpPr>
            <a:cxnSpLocks/>
          </p:cNvCxnSpPr>
          <p:nvPr/>
        </p:nvCxnSpPr>
        <p:spPr>
          <a:xfrm flipV="1">
            <a:off x="685798" y="1069002"/>
            <a:ext cx="10820403" cy="1829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E1B19D22-B196-4B89-BF66-38B533098631}"/>
              </a:ext>
            </a:extLst>
          </p:cNvPr>
          <p:cNvSpPr/>
          <p:nvPr/>
        </p:nvSpPr>
        <p:spPr>
          <a:xfrm>
            <a:off x="685799" y="312520"/>
            <a:ext cx="769763" cy="713384"/>
          </a:xfrm>
          <a:prstGeom prst="ellipse">
            <a:avLst/>
          </a:prstGeom>
          <a:solidFill>
            <a:srgbClr val="FF8B8B"/>
          </a:solidFill>
          <a:ln>
            <a:solidFill>
              <a:srgbClr val="FF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Dosis ExtraLight" charset="0"/>
              </a:rPr>
              <a:t>III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9B0C86-A157-40DB-A8CA-C6015B5E1EDB}"/>
              </a:ext>
            </a:extLst>
          </p:cNvPr>
          <p:cNvSpPr txBox="1"/>
          <p:nvPr/>
        </p:nvSpPr>
        <p:spPr>
          <a:xfrm>
            <a:off x="636716" y="-30929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Tópico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5B854E7-1DA0-41C7-99DC-85479BEC395A}"/>
              </a:ext>
            </a:extLst>
          </p:cNvPr>
          <p:cNvSpPr txBox="1"/>
          <p:nvPr/>
        </p:nvSpPr>
        <p:spPr>
          <a:xfrm>
            <a:off x="685799" y="1192016"/>
            <a:ext cx="10795886" cy="1462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Não foi apenas a beleza de Ester que lhe fez ser escolhida rainha, mas também sua humildade e seu bom comportamento no palácio (Et 2.15-17).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35E349B-37FE-44B1-9E88-E1D63C8373A6}"/>
              </a:ext>
            </a:extLst>
          </p:cNvPr>
          <p:cNvSpPr txBox="1">
            <a:spLocks/>
          </p:cNvSpPr>
          <p:nvPr/>
        </p:nvSpPr>
        <p:spPr>
          <a:xfrm>
            <a:off x="1042737" y="0"/>
            <a:ext cx="10438947" cy="110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pt-BR" sz="4400" b="1" dirty="0">
                <a:solidFill>
                  <a:srgbClr val="C00000"/>
                </a:solidFill>
                <a:latin typeface="Dosis" charset="0"/>
              </a:rPr>
              <a:t>3 – Educação Familiar</a:t>
            </a:r>
            <a:endParaRPr lang="pt-BR" b="1" dirty="0">
              <a:solidFill>
                <a:srgbClr val="C00000"/>
              </a:solidFill>
              <a:latin typeface="Dosis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6ECCACF-20D2-4BD9-89EE-C9822A9E3D78}"/>
              </a:ext>
            </a:extLst>
          </p:cNvPr>
          <p:cNvSpPr txBox="1"/>
          <p:nvPr/>
        </p:nvSpPr>
        <p:spPr>
          <a:xfrm>
            <a:off x="5948799" y="3282398"/>
            <a:ext cx="5557402" cy="2808589"/>
          </a:xfrm>
          <a:prstGeom prst="rect">
            <a:avLst/>
          </a:prstGeom>
          <a:solidFill>
            <a:srgbClr val="FFBD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Ester recebeu uma boa educação de 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Mardoqueu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, a quem devotava obediência e profundo respeito </a:t>
            </a:r>
          </a:p>
          <a:p>
            <a:pPr algn="ctr">
              <a:lnSpc>
                <a:spcPts val="35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(Et 2.10; 4.1-4).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35A3506-87AF-47DE-81A6-611527592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27" y="2767293"/>
            <a:ext cx="5126866" cy="409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03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902324A0-DC28-4342-84E9-3D7E5B055867}"/>
              </a:ext>
            </a:extLst>
          </p:cNvPr>
          <p:cNvCxnSpPr>
            <a:cxnSpLocks/>
          </p:cNvCxnSpPr>
          <p:nvPr/>
        </p:nvCxnSpPr>
        <p:spPr>
          <a:xfrm flipV="1">
            <a:off x="685798" y="1069002"/>
            <a:ext cx="10820403" cy="1829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E1B19D22-B196-4B89-BF66-38B533098631}"/>
              </a:ext>
            </a:extLst>
          </p:cNvPr>
          <p:cNvSpPr/>
          <p:nvPr/>
        </p:nvSpPr>
        <p:spPr>
          <a:xfrm>
            <a:off x="685799" y="312520"/>
            <a:ext cx="769763" cy="713384"/>
          </a:xfrm>
          <a:prstGeom prst="ellipse">
            <a:avLst/>
          </a:prstGeom>
          <a:solidFill>
            <a:srgbClr val="FF8B8B"/>
          </a:solidFill>
          <a:ln>
            <a:solidFill>
              <a:srgbClr val="FF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Dosis ExtraLight" charset="0"/>
              </a:rPr>
              <a:t>III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9B0C86-A157-40DB-A8CA-C6015B5E1EDB}"/>
              </a:ext>
            </a:extLst>
          </p:cNvPr>
          <p:cNvSpPr txBox="1"/>
          <p:nvPr/>
        </p:nvSpPr>
        <p:spPr>
          <a:xfrm>
            <a:off x="636716" y="-30929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Tópico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5B854E7-1DA0-41C7-99DC-85479BEC395A}"/>
              </a:ext>
            </a:extLst>
          </p:cNvPr>
          <p:cNvSpPr txBox="1"/>
          <p:nvPr/>
        </p:nvSpPr>
        <p:spPr>
          <a:xfrm>
            <a:off x="685799" y="1192016"/>
            <a:ext cx="10795886" cy="10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É no lar que somos forjados para </a:t>
            </a:r>
          </a:p>
          <a:p>
            <a:pPr algn="ctr">
              <a:lnSpc>
                <a:spcPts val="35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os grandes desafios da vida.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35E349B-37FE-44B1-9E88-E1D63C8373A6}"/>
              </a:ext>
            </a:extLst>
          </p:cNvPr>
          <p:cNvSpPr txBox="1">
            <a:spLocks/>
          </p:cNvSpPr>
          <p:nvPr/>
        </p:nvSpPr>
        <p:spPr>
          <a:xfrm>
            <a:off x="1042737" y="0"/>
            <a:ext cx="10438947" cy="110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pt-BR" sz="4400" b="1" dirty="0">
                <a:solidFill>
                  <a:srgbClr val="C00000"/>
                </a:solidFill>
                <a:latin typeface="Dosis" charset="0"/>
              </a:rPr>
              <a:t>3 – Educação Familiar</a:t>
            </a:r>
            <a:endParaRPr lang="pt-BR" b="1" dirty="0">
              <a:solidFill>
                <a:srgbClr val="C00000"/>
              </a:solidFill>
              <a:latin typeface="Dosis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6580226-162D-492D-A037-39E6A9CED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49" y="2225691"/>
            <a:ext cx="8354700" cy="46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5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B66B8E-F365-46F3-A741-F618113D678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1531" y="4720201"/>
            <a:ext cx="846838" cy="507174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36</a:t>
            </a:fld>
            <a:endParaRPr lang="pt-BR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56E96B4-74B9-4101-AA29-4F1557C50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4" y="1178158"/>
            <a:ext cx="11118988" cy="555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E3B991E-F124-4169-AAB6-6A4330753111}"/>
              </a:ext>
            </a:extLst>
          </p:cNvPr>
          <p:cNvSpPr txBox="1">
            <a:spLocks/>
          </p:cNvSpPr>
          <p:nvPr/>
        </p:nvSpPr>
        <p:spPr>
          <a:xfrm>
            <a:off x="-1" y="434686"/>
            <a:ext cx="11723827" cy="68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pt-BR" sz="4400" b="1" dirty="0">
                <a:solidFill>
                  <a:srgbClr val="C00000"/>
                </a:solidFill>
                <a:latin typeface="Dosis" charset="0"/>
              </a:rPr>
              <a:t>Síntese do Tópico III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0E8917A-06A4-42EE-9F76-B890A5326B4B}"/>
              </a:ext>
            </a:extLst>
          </p:cNvPr>
          <p:cNvCxnSpPr>
            <a:cxnSpLocks/>
          </p:cNvCxnSpPr>
          <p:nvPr/>
        </p:nvCxnSpPr>
        <p:spPr>
          <a:xfrm>
            <a:off x="468174" y="1059582"/>
            <a:ext cx="1111898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E3680766-2C6B-45C5-9168-8B104BFF9783}"/>
              </a:ext>
            </a:extLst>
          </p:cNvPr>
          <p:cNvSpPr txBox="1"/>
          <p:nvPr/>
        </p:nvSpPr>
        <p:spPr>
          <a:xfrm>
            <a:off x="1970249" y="2367893"/>
            <a:ext cx="5315918" cy="317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A Bíblia apresenta mulheres como protagonistas da história, cumprindo devidamente o papel estabelecido por Deus.</a:t>
            </a:r>
            <a:endParaRPr lang="pt-BR" sz="4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938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5E2C4F6-04D0-42D7-AE54-2DD8253D9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1" y="0"/>
            <a:ext cx="12193581" cy="6858000"/>
          </a:xfrm>
          <a:prstGeom prst="rect">
            <a:avLst/>
          </a:prstGeom>
        </p:spPr>
      </p:pic>
      <p:sp>
        <p:nvSpPr>
          <p:cNvPr id="3" name="Google Shape;3877;p19">
            <a:extLst>
              <a:ext uri="{FF2B5EF4-FFF2-40B4-BE49-F238E27FC236}">
                <a16:creationId xmlns:a16="http://schemas.microsoft.com/office/drawing/2014/main" id="{9DF230DD-914E-4C8E-B44B-0206CD4E7E4D}"/>
              </a:ext>
            </a:extLst>
          </p:cNvPr>
          <p:cNvSpPr txBox="1">
            <a:spLocks/>
          </p:cNvSpPr>
          <p:nvPr/>
        </p:nvSpPr>
        <p:spPr>
          <a:xfrm>
            <a:off x="559569" y="4196599"/>
            <a:ext cx="735811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pt-BR" sz="7200" dirty="0">
                <a:solidFill>
                  <a:srgbClr val="0070C0"/>
                </a:solidFill>
              </a:rPr>
              <a:t>Conclusão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8583A57-6720-4737-9008-54A2CE188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912" y="1865514"/>
            <a:ext cx="2382361" cy="21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21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23E407E-9C5C-4C5B-B404-65F9E265D70A}"/>
              </a:ext>
            </a:extLst>
          </p:cNvPr>
          <p:cNvSpPr txBox="1">
            <a:spLocks/>
          </p:cNvSpPr>
          <p:nvPr/>
        </p:nvSpPr>
        <p:spPr>
          <a:xfrm>
            <a:off x="604683" y="28023"/>
            <a:ext cx="1060874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400"/>
              </a:lnSpc>
            </a:pPr>
            <a:r>
              <a:rPr lang="pt-BR" sz="4400" b="1" dirty="0">
                <a:solidFill>
                  <a:srgbClr val="C00000"/>
                </a:solidFill>
                <a:latin typeface="Dosis" charset="0"/>
              </a:rPr>
              <a:t>Conclusão</a:t>
            </a:r>
            <a:r>
              <a:rPr lang="pt-BR" b="1" dirty="0">
                <a:solidFill>
                  <a:srgbClr val="C00000"/>
                </a:solidFill>
                <a:latin typeface="Dosis" charset="0"/>
              </a:rPr>
              <a:t>	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68AD1F83-D473-4ACD-BB06-F89DFEF5AFD2}"/>
              </a:ext>
            </a:extLst>
          </p:cNvPr>
          <p:cNvCxnSpPr>
            <a:cxnSpLocks/>
          </p:cNvCxnSpPr>
          <p:nvPr/>
        </p:nvCxnSpPr>
        <p:spPr>
          <a:xfrm>
            <a:off x="553780" y="885423"/>
            <a:ext cx="1111436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340E29-044F-456E-AF50-D76E2914334B}"/>
              </a:ext>
            </a:extLst>
          </p:cNvPr>
          <p:cNvSpPr txBox="1"/>
          <p:nvPr/>
        </p:nvSpPr>
        <p:spPr>
          <a:xfrm>
            <a:off x="555860" y="967067"/>
            <a:ext cx="11080282" cy="142680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pt-BR" sz="3600" b="1" dirty="0">
                <a:solidFill>
                  <a:srgbClr val="CDF2FF"/>
                </a:solidFill>
                <a:latin typeface="Calibri" panose="020F0502020204030204" pitchFamily="34" charset="0"/>
                <a:cs typeface="Calibri" pitchFamily="34" charset="0"/>
              </a:rPr>
              <a:t>❶ Deus continua usando mulheres para cumprir seus </a:t>
            </a:r>
          </a:p>
          <a:p>
            <a:pPr>
              <a:lnSpc>
                <a:spcPts val="3400"/>
              </a:lnSpc>
            </a:pPr>
            <a:r>
              <a:rPr lang="pt-BR" sz="3600" b="1" dirty="0">
                <a:solidFill>
                  <a:srgbClr val="CDF2FF"/>
                </a:solidFill>
                <a:latin typeface="Calibri" panose="020F0502020204030204" pitchFamily="34" charset="0"/>
                <a:cs typeface="Calibri" pitchFamily="34" charset="0"/>
              </a:rPr>
              <a:t>       propósitos.</a:t>
            </a:r>
          </a:p>
          <a:p>
            <a:pPr>
              <a:lnSpc>
                <a:spcPts val="3400"/>
              </a:lnSpc>
            </a:pPr>
            <a:endParaRPr lang="pt-BR" sz="4000" b="1" dirty="0">
              <a:solidFill>
                <a:schemeClr val="bg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23B7023-6373-49B7-A5E5-7E70F389D68A}"/>
              </a:ext>
            </a:extLst>
          </p:cNvPr>
          <p:cNvSpPr txBox="1"/>
          <p:nvPr/>
        </p:nvSpPr>
        <p:spPr>
          <a:xfrm>
            <a:off x="553780" y="1963298"/>
            <a:ext cx="11082361" cy="26831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pt-BR" sz="3600" b="1" dirty="0">
                <a:solidFill>
                  <a:srgbClr val="FFCDFF"/>
                </a:solidFill>
                <a:latin typeface="Calibri" panose="020F0502020204030204" pitchFamily="34" charset="0"/>
                <a:cs typeface="Calibri" pitchFamily="34" charset="0"/>
              </a:rPr>
              <a:t>❷ Algumas se tornam conhecidas e têm seus nomes </a:t>
            </a:r>
          </a:p>
          <a:p>
            <a:pPr>
              <a:lnSpc>
                <a:spcPts val="3300"/>
              </a:lnSpc>
            </a:pPr>
            <a:r>
              <a:rPr lang="pt-BR" sz="3600" b="1" dirty="0">
                <a:solidFill>
                  <a:srgbClr val="FFCDFF"/>
                </a:solidFill>
                <a:latin typeface="Calibri" panose="020F0502020204030204" pitchFamily="34" charset="0"/>
                <a:cs typeface="Calibri" pitchFamily="34" charset="0"/>
              </a:rPr>
              <a:t>       registrados na história, como Rute e Ester. Outras, </a:t>
            </a:r>
          </a:p>
          <a:p>
            <a:pPr>
              <a:lnSpc>
                <a:spcPts val="3300"/>
              </a:lnSpc>
            </a:pPr>
            <a:r>
              <a:rPr lang="pt-BR" sz="3600" b="1" dirty="0">
                <a:solidFill>
                  <a:srgbClr val="FFCDFF"/>
                </a:solidFill>
                <a:latin typeface="Calibri" panose="020F0502020204030204" pitchFamily="34" charset="0"/>
                <a:cs typeface="Calibri" pitchFamily="34" charset="0"/>
              </a:rPr>
              <a:t>       como a mulher de Noé, vivem a vida toda no </a:t>
            </a:r>
          </a:p>
          <a:p>
            <a:pPr>
              <a:lnSpc>
                <a:spcPts val="3300"/>
              </a:lnSpc>
            </a:pPr>
            <a:r>
              <a:rPr lang="pt-BR" sz="3600" b="1" dirty="0">
                <a:solidFill>
                  <a:srgbClr val="FFCDFF"/>
                </a:solidFill>
                <a:latin typeface="Calibri" panose="020F0502020204030204" pitchFamily="34" charset="0"/>
                <a:cs typeface="Calibri" pitchFamily="34" charset="0"/>
              </a:rPr>
              <a:t>       </a:t>
            </a:r>
            <a:r>
              <a:rPr lang="pt-BR" sz="3600" b="1" dirty="0" err="1">
                <a:solidFill>
                  <a:srgbClr val="FFCDFF"/>
                </a:solidFill>
                <a:latin typeface="Calibri" panose="020F0502020204030204" pitchFamily="34" charset="0"/>
                <a:cs typeface="Calibri" pitchFamily="34" charset="0"/>
              </a:rPr>
              <a:t>anonimado</a:t>
            </a:r>
            <a:r>
              <a:rPr lang="pt-BR" sz="3600" b="1" dirty="0">
                <a:solidFill>
                  <a:srgbClr val="FFCDFF"/>
                </a:solidFill>
                <a:latin typeface="Calibri" panose="020F0502020204030204" pitchFamily="34" charset="0"/>
                <a:cs typeface="Calibri" pitchFamily="34" charset="0"/>
              </a:rPr>
              <a:t> (</a:t>
            </a:r>
            <a:r>
              <a:rPr lang="pt-BR" sz="3600" b="1" dirty="0" err="1">
                <a:solidFill>
                  <a:srgbClr val="FFCDFF"/>
                </a:solidFill>
                <a:latin typeface="Calibri" panose="020F0502020204030204" pitchFamily="34" charset="0"/>
                <a:cs typeface="Calibri" pitchFamily="34" charset="0"/>
              </a:rPr>
              <a:t>Gn</a:t>
            </a:r>
            <a:r>
              <a:rPr lang="pt-BR" sz="3600" b="1" dirty="0">
                <a:solidFill>
                  <a:srgbClr val="FFCDFF"/>
                </a:solidFill>
                <a:latin typeface="Calibri" panose="020F0502020204030204" pitchFamily="34" charset="0"/>
                <a:cs typeface="Calibri" pitchFamily="34" charset="0"/>
              </a:rPr>
              <a:t> 6.10,18; 7.7,13; 8.15.16), mas nem </a:t>
            </a:r>
          </a:p>
          <a:p>
            <a:pPr>
              <a:lnSpc>
                <a:spcPts val="3300"/>
              </a:lnSpc>
            </a:pPr>
            <a:r>
              <a:rPr lang="pt-BR" sz="3600" b="1" dirty="0">
                <a:solidFill>
                  <a:srgbClr val="FFCDFF"/>
                </a:solidFill>
                <a:latin typeface="Calibri" panose="020F0502020204030204" pitchFamily="34" charset="0"/>
                <a:cs typeface="Calibri" pitchFamily="34" charset="0"/>
              </a:rPr>
              <a:t>       por isso deixam de ser importantes.</a:t>
            </a:r>
          </a:p>
          <a:p>
            <a:pPr>
              <a:lnSpc>
                <a:spcPts val="3600"/>
              </a:lnSpc>
            </a:pPr>
            <a:endParaRPr lang="pt-BR" sz="3800" b="1" dirty="0">
              <a:solidFill>
                <a:srgbClr val="FFCDFF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C711454-DE18-4A18-84DF-B5E087C64EF9}"/>
              </a:ext>
            </a:extLst>
          </p:cNvPr>
          <p:cNvSpPr txBox="1"/>
          <p:nvPr/>
        </p:nvSpPr>
        <p:spPr>
          <a:xfrm>
            <a:off x="523856" y="4187985"/>
            <a:ext cx="11114364" cy="18079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pt-BR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❸ O que seria do patriarca sem uma companheira fiel </a:t>
            </a:r>
          </a:p>
          <a:p>
            <a:pPr>
              <a:lnSpc>
                <a:spcPts val="3300"/>
              </a:lnSpc>
            </a:pPr>
            <a:r>
              <a:rPr lang="pt-BR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        ao seu lado enquanto cumpria a missão divina que </a:t>
            </a:r>
          </a:p>
          <a:p>
            <a:pPr>
              <a:lnSpc>
                <a:spcPts val="3300"/>
              </a:lnSpc>
            </a:pPr>
            <a:r>
              <a:rPr lang="pt-BR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        recebera?</a:t>
            </a:r>
          </a:p>
          <a:p>
            <a:pPr>
              <a:lnSpc>
                <a:spcPts val="3300"/>
              </a:lnSpc>
            </a:pPr>
            <a:endParaRPr lang="pt-BR" sz="3800" b="1" dirty="0">
              <a:solidFill>
                <a:srgbClr val="FFCDFF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6C43B1F-1EB8-4E5A-AE4F-EFC33320A995}"/>
              </a:ext>
            </a:extLst>
          </p:cNvPr>
          <p:cNvSpPr txBox="1"/>
          <p:nvPr/>
        </p:nvSpPr>
        <p:spPr>
          <a:xfrm>
            <a:off x="523856" y="5532274"/>
            <a:ext cx="11114364" cy="13780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pt-BR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itchFamily="34" charset="0"/>
              </a:rPr>
              <a:t>❹ No Reino de Deus, seja homem, seja mulher, o que </a:t>
            </a:r>
          </a:p>
          <a:p>
            <a:pPr>
              <a:lnSpc>
                <a:spcPts val="3300"/>
              </a:lnSpc>
            </a:pPr>
            <a:r>
              <a:rPr lang="pt-BR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itchFamily="34" charset="0"/>
              </a:rPr>
              <a:t>       importa não é o quanto a pessoa aparece, pois, o </a:t>
            </a:r>
          </a:p>
          <a:p>
            <a:pPr>
              <a:lnSpc>
                <a:spcPts val="3300"/>
              </a:lnSpc>
            </a:pPr>
            <a:r>
              <a:rPr lang="pt-BR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itchFamily="34" charset="0"/>
              </a:rPr>
              <a:t>       Senhor olha para o coração (1Sm 16.7; 1Co 3.12-15)</a:t>
            </a:r>
            <a:endParaRPr lang="pt-BR" sz="3800" b="1" dirty="0">
              <a:solidFill>
                <a:schemeClr val="bg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7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7775E52-A030-452F-8AF3-B75E3A4AE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1" y="0"/>
            <a:ext cx="12193581" cy="6858000"/>
          </a:xfrm>
          <a:prstGeom prst="rect">
            <a:avLst/>
          </a:prstGeom>
        </p:spPr>
      </p:pic>
      <p:sp>
        <p:nvSpPr>
          <p:cNvPr id="3" name="Google Shape;3877;p19">
            <a:extLst>
              <a:ext uri="{FF2B5EF4-FFF2-40B4-BE49-F238E27FC236}">
                <a16:creationId xmlns:a16="http://schemas.microsoft.com/office/drawing/2014/main" id="{6F67FEA0-0B5F-43EE-AE4D-8505AEA88FA3}"/>
              </a:ext>
            </a:extLst>
          </p:cNvPr>
          <p:cNvSpPr txBox="1">
            <a:spLocks/>
          </p:cNvSpPr>
          <p:nvPr/>
        </p:nvSpPr>
        <p:spPr>
          <a:xfrm>
            <a:off x="776498" y="3887109"/>
            <a:ext cx="7358110" cy="2313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pt-BR" sz="7200" dirty="0">
                <a:solidFill>
                  <a:srgbClr val="0070C0"/>
                </a:solidFill>
              </a:rPr>
              <a:t>Revisando Conteúdo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96D96D7-2156-4538-87DE-61FEEE009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879" y="966860"/>
            <a:ext cx="2739349" cy="292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7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9B965E4-839A-46A4-9A60-0B06AE0DF92D}"/>
              </a:ext>
            </a:extLst>
          </p:cNvPr>
          <p:cNvSpPr txBox="1"/>
          <p:nvPr/>
        </p:nvSpPr>
        <p:spPr>
          <a:xfrm>
            <a:off x="3" y="1428191"/>
            <a:ext cx="12191997" cy="5446427"/>
          </a:xfrm>
          <a:prstGeom prst="rect">
            <a:avLst/>
          </a:prstGeom>
          <a:solidFill>
            <a:srgbClr val="E1F7FF"/>
          </a:solidFill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BR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13 –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Assim, tomou 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Boaz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 a Rute, e ela lhe foi por mulher; e ele entrou a ela, e o Senhor lhe deu conceição, e ela teve um filho.</a:t>
            </a:r>
          </a:p>
          <a:p>
            <a:pPr>
              <a:lnSpc>
                <a:spcPts val="3200"/>
              </a:lnSpc>
            </a:pPr>
            <a:r>
              <a:rPr lang="pt-BR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14 –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Então, as mulheres disseram a Noemi: Bendito seja o Senhor, que não deixou, hoje, de te dar 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remidor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, e seja o seu nome afamado em Israel.</a:t>
            </a:r>
          </a:p>
          <a:p>
            <a:pPr>
              <a:lnSpc>
                <a:spcPts val="3200"/>
              </a:lnSpc>
            </a:pPr>
            <a:r>
              <a:rPr lang="pt-BR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15 –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Ele te será recriador da alma e conservará a tua velhice, pois tua nora, que te ama, o teve, e ela te é melhor do que sete filhos.</a:t>
            </a:r>
          </a:p>
          <a:p>
            <a:pPr>
              <a:lnSpc>
                <a:spcPts val="3200"/>
              </a:lnSpc>
            </a:pPr>
            <a:r>
              <a:rPr lang="pt-BR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16 –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E Noemi tomou o filho, e o pôs no seu regaço, e foi sua ama.</a:t>
            </a:r>
          </a:p>
          <a:p>
            <a:pPr>
              <a:lnSpc>
                <a:spcPts val="3200"/>
              </a:lnSpc>
            </a:pPr>
            <a:r>
              <a:rPr lang="pt-BR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17 –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E as vizinhas lhe deram um nome, dizendo: A Noemi nasceu um filho. E chamaram o seu nome, 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Obede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. Este é o pai de Davi.</a:t>
            </a:r>
          </a:p>
        </p:txBody>
      </p:sp>
      <p:sp>
        <p:nvSpPr>
          <p:cNvPr id="6" name="Google Shape;3836;p13">
            <a:extLst>
              <a:ext uri="{FF2B5EF4-FFF2-40B4-BE49-F238E27FC236}">
                <a16:creationId xmlns:a16="http://schemas.microsoft.com/office/drawing/2014/main" id="{2B3D2DA7-44FF-444B-B125-0C53D1B25E3D}"/>
              </a:ext>
            </a:extLst>
          </p:cNvPr>
          <p:cNvSpPr txBox="1">
            <a:spLocks/>
          </p:cNvSpPr>
          <p:nvPr/>
        </p:nvSpPr>
        <p:spPr>
          <a:xfrm>
            <a:off x="0" y="18978"/>
            <a:ext cx="12191998" cy="769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t-BR" sz="5400" b="1" dirty="0">
                <a:solidFill>
                  <a:srgbClr val="C00000"/>
                </a:solidFill>
                <a:latin typeface="Titillium Web" panose="020B0604020202020204" charset="0"/>
              </a:rPr>
              <a:t>Leitura Bíblica em Classe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6982E3D-C9D8-40A9-80C5-F9F9BA9DB1CE}"/>
              </a:ext>
            </a:extLst>
          </p:cNvPr>
          <p:cNvSpPr txBox="1"/>
          <p:nvPr/>
        </p:nvSpPr>
        <p:spPr>
          <a:xfrm>
            <a:off x="2" y="724024"/>
            <a:ext cx="12191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Rute 4.13-22</a:t>
            </a:r>
            <a:endParaRPr lang="pt-B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27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id="{1496CB61-5B50-43F8-AFAF-E7BBC8B38B89}"/>
              </a:ext>
            </a:extLst>
          </p:cNvPr>
          <p:cNvSpPr txBox="1">
            <a:spLocks/>
          </p:cNvSpPr>
          <p:nvPr/>
        </p:nvSpPr>
        <p:spPr>
          <a:xfrm>
            <a:off x="537278" y="756206"/>
            <a:ext cx="10809009" cy="9974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pt-BR" sz="4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 quais períodos históricos estão ligados </a:t>
            </a:r>
          </a:p>
          <a:p>
            <a:pPr algn="ctr">
              <a:lnSpc>
                <a:spcPts val="3600"/>
              </a:lnSpc>
            </a:pPr>
            <a:r>
              <a:rPr lang="pt-BR" sz="4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os livros de Rute e Ester ?</a:t>
            </a:r>
            <a:endParaRPr lang="pt-BR" sz="4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2AE3C37-780C-4DEC-99E4-898FB5675D18}"/>
              </a:ext>
            </a:extLst>
          </p:cNvPr>
          <p:cNvSpPr txBox="1">
            <a:spLocks/>
          </p:cNvSpPr>
          <p:nvPr/>
        </p:nvSpPr>
        <p:spPr>
          <a:xfrm>
            <a:off x="537278" y="66515"/>
            <a:ext cx="11078460" cy="68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pt-BR" sz="4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❶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C7E15E7-81C7-4E97-9442-C07861D35B92}"/>
              </a:ext>
            </a:extLst>
          </p:cNvPr>
          <p:cNvCxnSpPr>
            <a:cxnSpLocks/>
          </p:cNvCxnSpPr>
          <p:nvPr/>
        </p:nvCxnSpPr>
        <p:spPr>
          <a:xfrm>
            <a:off x="537278" y="1790037"/>
            <a:ext cx="1107846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89D7D6-6F05-4AF6-8BE5-502B1080FAE5}"/>
              </a:ext>
            </a:extLst>
          </p:cNvPr>
          <p:cNvSpPr txBox="1"/>
          <p:nvPr/>
        </p:nvSpPr>
        <p:spPr>
          <a:xfrm>
            <a:off x="6096000" y="2210621"/>
            <a:ext cx="5519738" cy="4263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pt-BR" sz="3900" b="1" dirty="0">
                <a:latin typeface="Calibri" pitchFamily="34" charset="0"/>
                <a:cs typeface="Calibri" pitchFamily="34" charset="0"/>
              </a:rPr>
              <a:t>O Livro de Rute, ocorrida em </a:t>
            </a:r>
            <a:r>
              <a:rPr lang="pt-BR" sz="3900" b="1" dirty="0" err="1">
                <a:latin typeface="Calibri" pitchFamily="34" charset="0"/>
                <a:cs typeface="Calibri" pitchFamily="34" charset="0"/>
              </a:rPr>
              <a:t>Moabe</a:t>
            </a:r>
            <a:r>
              <a:rPr lang="pt-BR" sz="3900" b="1" dirty="0">
                <a:latin typeface="Calibri" pitchFamily="34" charset="0"/>
                <a:cs typeface="Calibri" pitchFamily="34" charset="0"/>
              </a:rPr>
              <a:t> e Belém, no período dos juízes, </a:t>
            </a:r>
          </a:p>
          <a:p>
            <a:pPr algn="ctr">
              <a:lnSpc>
                <a:spcPts val="3600"/>
              </a:lnSpc>
            </a:pPr>
            <a:r>
              <a:rPr lang="pt-BR" sz="3900" b="1" dirty="0">
                <a:latin typeface="Calibri" pitchFamily="34" charset="0"/>
                <a:cs typeface="Calibri" pitchFamily="34" charset="0"/>
              </a:rPr>
              <a:t>que durou, aproximadamente, de 1375 a 1050 a.C. O Livro de Ester, na Pérsia, depois do Cativeiro babilônico, entre 483 a 473 a.C.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BF51EB9-F1EF-4033-8949-B56166AB2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8" y="2181341"/>
            <a:ext cx="5451398" cy="432248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24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id="{E85D7009-EA42-47B8-B77A-100EB4115858}"/>
              </a:ext>
            </a:extLst>
          </p:cNvPr>
          <p:cNvSpPr txBox="1">
            <a:spLocks/>
          </p:cNvSpPr>
          <p:nvPr/>
        </p:nvSpPr>
        <p:spPr>
          <a:xfrm>
            <a:off x="464641" y="753559"/>
            <a:ext cx="11311590" cy="14936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3900"/>
              </a:lnSpc>
            </a:pPr>
            <a:r>
              <a:rPr lang="pt-BR" sz="4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Quem eram os </a:t>
            </a:r>
            <a:r>
              <a:rPr lang="pt-BR" sz="44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moabitas</a:t>
            </a:r>
            <a:r>
              <a:rPr lang="pt-BR" sz="4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?</a:t>
            </a:r>
            <a:endParaRPr lang="pt-BR" sz="4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67E8271-0F0F-4FDD-8CAD-EA3FC73DE09E}"/>
              </a:ext>
            </a:extLst>
          </p:cNvPr>
          <p:cNvSpPr txBox="1">
            <a:spLocks/>
          </p:cNvSpPr>
          <p:nvPr/>
        </p:nvSpPr>
        <p:spPr>
          <a:xfrm>
            <a:off x="487678" y="66515"/>
            <a:ext cx="11128060" cy="68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pt-BR" sz="4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❷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04DC0007-B6B0-4BA5-B4D6-E27010B573DC}"/>
              </a:ext>
            </a:extLst>
          </p:cNvPr>
          <p:cNvCxnSpPr>
            <a:cxnSpLocks/>
          </p:cNvCxnSpPr>
          <p:nvPr/>
        </p:nvCxnSpPr>
        <p:spPr>
          <a:xfrm>
            <a:off x="677602" y="1400360"/>
            <a:ext cx="1074821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7CBAB0A6-1DE3-484C-8280-EB8287BCAD90}"/>
              </a:ext>
            </a:extLst>
          </p:cNvPr>
          <p:cNvSpPr txBox="1"/>
          <p:nvPr/>
        </p:nvSpPr>
        <p:spPr>
          <a:xfrm>
            <a:off x="677601" y="1464137"/>
            <a:ext cx="10748211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pt-BR" sz="3900" b="1" dirty="0">
                <a:latin typeface="Calibri" pitchFamily="34" charset="0"/>
                <a:cs typeface="Calibri" pitchFamily="34" charset="0"/>
              </a:rPr>
              <a:t>Os </a:t>
            </a:r>
            <a:r>
              <a:rPr lang="pt-BR" sz="3900" b="1" dirty="0" err="1">
                <a:latin typeface="Calibri" pitchFamily="34" charset="0"/>
                <a:cs typeface="Calibri" pitchFamily="34" charset="0"/>
              </a:rPr>
              <a:t>moabitas</a:t>
            </a:r>
            <a:r>
              <a:rPr lang="pt-BR" sz="3900" b="1" dirty="0">
                <a:latin typeface="Calibri" pitchFamily="34" charset="0"/>
                <a:cs typeface="Calibri" pitchFamily="34" charset="0"/>
              </a:rPr>
              <a:t> eram um povo pagão, </a:t>
            </a:r>
          </a:p>
          <a:p>
            <a:pPr algn="ctr">
              <a:lnSpc>
                <a:spcPts val="3600"/>
              </a:lnSpc>
            </a:pPr>
            <a:r>
              <a:rPr lang="pt-BR" sz="3900" b="1" dirty="0">
                <a:latin typeface="Calibri" pitchFamily="34" charset="0"/>
                <a:cs typeface="Calibri" pitchFamily="34" charset="0"/>
              </a:rPr>
              <a:t>hostil a Israel desde o dia do rei </a:t>
            </a:r>
            <a:r>
              <a:rPr lang="pt-BR" sz="3900" b="1" dirty="0" err="1">
                <a:latin typeface="Calibri" pitchFamily="34" charset="0"/>
                <a:cs typeface="Calibri" pitchFamily="34" charset="0"/>
              </a:rPr>
              <a:t>Balaque</a:t>
            </a:r>
            <a:r>
              <a:rPr lang="pt-BR" sz="3900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lnSpc>
                <a:spcPts val="3600"/>
              </a:lnSpc>
            </a:pPr>
            <a:r>
              <a:rPr lang="pt-BR" sz="3900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pt-BR" sz="3900" b="1" dirty="0" err="1">
                <a:latin typeface="Calibri" pitchFamily="34" charset="0"/>
                <a:cs typeface="Calibri" pitchFamily="34" charset="0"/>
              </a:rPr>
              <a:t>Nm</a:t>
            </a:r>
            <a:r>
              <a:rPr lang="pt-BR" sz="3900" b="1" dirty="0">
                <a:latin typeface="Calibri" pitchFamily="34" charset="0"/>
                <a:cs typeface="Calibri" pitchFamily="34" charset="0"/>
              </a:rPr>
              <a:t> 22.1-6; </a:t>
            </a:r>
            <a:r>
              <a:rPr lang="pt-BR" sz="3900" b="1" dirty="0" err="1">
                <a:latin typeface="Calibri" pitchFamily="34" charset="0"/>
                <a:cs typeface="Calibri" pitchFamily="34" charset="0"/>
              </a:rPr>
              <a:t>Dt</a:t>
            </a:r>
            <a:r>
              <a:rPr lang="pt-BR" sz="3900" b="1" dirty="0">
                <a:latin typeface="Calibri" pitchFamily="34" charset="0"/>
                <a:cs typeface="Calibri" pitchFamily="34" charset="0"/>
              </a:rPr>
              <a:t> 23.3,4; </a:t>
            </a:r>
            <a:r>
              <a:rPr lang="pt-BR" sz="3900" b="1" dirty="0" err="1">
                <a:latin typeface="Calibri" pitchFamily="34" charset="0"/>
                <a:cs typeface="Calibri" pitchFamily="34" charset="0"/>
              </a:rPr>
              <a:t>Jz</a:t>
            </a:r>
            <a:r>
              <a:rPr lang="pt-BR" sz="3900" b="1" dirty="0">
                <a:latin typeface="Calibri" pitchFamily="34" charset="0"/>
                <a:cs typeface="Calibri" pitchFamily="34" charset="0"/>
              </a:rPr>
              <a:t> 11.17)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2842831-F7DF-403F-A0A3-81E6D767B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880" y="3058928"/>
            <a:ext cx="6821062" cy="379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5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id="{F65B879B-4E5B-4418-934E-2B0E0B316A76}"/>
              </a:ext>
            </a:extLst>
          </p:cNvPr>
          <p:cNvSpPr txBox="1">
            <a:spLocks/>
          </p:cNvSpPr>
          <p:nvPr/>
        </p:nvSpPr>
        <p:spPr>
          <a:xfrm>
            <a:off x="576263" y="741575"/>
            <a:ext cx="11039475" cy="9776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pt-BR" sz="4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Que eventos representam o ápice da </a:t>
            </a:r>
          </a:p>
          <a:p>
            <a:pPr algn="ctr">
              <a:lnSpc>
                <a:spcPts val="4000"/>
              </a:lnSpc>
            </a:pPr>
            <a:r>
              <a:rPr lang="pt-BR" sz="4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história de Rute quanto aos propósitos </a:t>
            </a:r>
          </a:p>
          <a:p>
            <a:pPr algn="ctr">
              <a:lnSpc>
                <a:spcPts val="4000"/>
              </a:lnSpc>
            </a:pPr>
            <a:r>
              <a:rPr lang="pt-BR" sz="4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 Deus em sua vida ?</a:t>
            </a:r>
          </a:p>
          <a:p>
            <a:pPr algn="ctr">
              <a:lnSpc>
                <a:spcPts val="3200"/>
              </a:lnSpc>
            </a:pPr>
            <a:r>
              <a:rPr lang="pt-BR" sz="4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pt-BR" sz="4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FD7882A-0BAB-4392-AC34-CB54E5DC2C78}"/>
              </a:ext>
            </a:extLst>
          </p:cNvPr>
          <p:cNvSpPr txBox="1">
            <a:spLocks/>
          </p:cNvSpPr>
          <p:nvPr/>
        </p:nvSpPr>
        <p:spPr>
          <a:xfrm>
            <a:off x="537278" y="66515"/>
            <a:ext cx="11078460" cy="68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pt-BR" sz="4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❸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0B6663E9-CF2E-4E82-A185-D136E17C0A7B}"/>
              </a:ext>
            </a:extLst>
          </p:cNvPr>
          <p:cNvCxnSpPr>
            <a:cxnSpLocks/>
          </p:cNvCxnSpPr>
          <p:nvPr/>
        </p:nvCxnSpPr>
        <p:spPr>
          <a:xfrm>
            <a:off x="498293" y="2359788"/>
            <a:ext cx="1107846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64E88BC-D201-47F2-85AB-B9109FD191BA}"/>
              </a:ext>
            </a:extLst>
          </p:cNvPr>
          <p:cNvSpPr txBox="1"/>
          <p:nvPr/>
        </p:nvSpPr>
        <p:spPr>
          <a:xfrm>
            <a:off x="2880360" y="4033531"/>
            <a:ext cx="165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Não Matarás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EFD66BF-0CB8-4EC5-B652-E9C69D02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93" y="2606955"/>
            <a:ext cx="6581775" cy="426392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D74C8E-8A12-4CF9-946F-7F6E4BE4A60E}"/>
              </a:ext>
            </a:extLst>
          </p:cNvPr>
          <p:cNvSpPr txBox="1"/>
          <p:nvPr/>
        </p:nvSpPr>
        <p:spPr>
          <a:xfrm>
            <a:off x="6057015" y="2594076"/>
            <a:ext cx="5519738" cy="42639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pt-BR" sz="3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Esta síntese biográfica tem seu ápice em Belém, com dois eventos que foram fundamentais para que o propósito de Deus se cumprisse na vida dessa </a:t>
            </a:r>
            <a:r>
              <a:rPr lang="pt-BR" sz="39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moabita</a:t>
            </a:r>
            <a:r>
              <a:rPr lang="pt-BR" sz="3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apego a sua sogra e o </a:t>
            </a:r>
          </a:p>
          <a:p>
            <a:pPr algn="ctr">
              <a:lnSpc>
                <a:spcPts val="3600"/>
              </a:lnSpc>
            </a:pPr>
            <a:r>
              <a:rPr lang="pt-BR" sz="3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casamento com </a:t>
            </a:r>
            <a:r>
              <a:rPr lang="pt-BR" sz="39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Boaz</a:t>
            </a:r>
            <a:r>
              <a:rPr lang="pt-BR" sz="3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754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id="{D5E67AD4-7E62-49B9-89B9-02318308165B}"/>
              </a:ext>
            </a:extLst>
          </p:cNvPr>
          <p:cNvSpPr txBox="1">
            <a:spLocks/>
          </p:cNvSpPr>
          <p:nvPr/>
        </p:nvSpPr>
        <p:spPr>
          <a:xfrm>
            <a:off x="537278" y="780211"/>
            <a:ext cx="11078460" cy="54869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pt-BR" sz="4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Como </a:t>
            </a:r>
            <a:r>
              <a:rPr lang="pt-BR" sz="44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 providência </a:t>
            </a:r>
            <a:r>
              <a:rPr lang="pt-BR" sz="4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divina se manifesta no livro de Ester ?</a:t>
            </a:r>
            <a:endParaRPr lang="pt-BR" sz="4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0348CFD-C1A4-45FD-BF29-91A9E6F2DCF7}"/>
              </a:ext>
            </a:extLst>
          </p:cNvPr>
          <p:cNvSpPr txBox="1">
            <a:spLocks/>
          </p:cNvSpPr>
          <p:nvPr/>
        </p:nvSpPr>
        <p:spPr>
          <a:xfrm>
            <a:off x="537278" y="66515"/>
            <a:ext cx="11078460" cy="68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pt-BR" sz="4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❹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46E96063-766E-4763-AB75-CF5829238405}"/>
              </a:ext>
            </a:extLst>
          </p:cNvPr>
          <p:cNvCxnSpPr>
            <a:cxnSpLocks/>
          </p:cNvCxnSpPr>
          <p:nvPr/>
        </p:nvCxnSpPr>
        <p:spPr>
          <a:xfrm>
            <a:off x="485762" y="1912342"/>
            <a:ext cx="111299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096F9AEA-3B26-4053-A4AC-7E0672DB0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56" y="2080923"/>
            <a:ext cx="8607571" cy="477707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A317E1E-EE7A-4B62-99A0-2F643825C380}"/>
              </a:ext>
            </a:extLst>
          </p:cNvPr>
          <p:cNvSpPr txBox="1"/>
          <p:nvPr/>
        </p:nvSpPr>
        <p:spPr>
          <a:xfrm>
            <a:off x="5563675" y="2080923"/>
            <a:ext cx="6052063" cy="47770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pt-BR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Em um inequívoco ato da providência divina, Ester se tornou rainha em seu lugar (Et 2.16,17). Cinco anos depois, essa jovem judia, agindo com sabedoria e muita coragem, obteve de </a:t>
            </a:r>
            <a:r>
              <a:rPr lang="pt-BR" sz="4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Assuero</a:t>
            </a:r>
            <a:r>
              <a:rPr lang="pt-BR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um decreto que livrou da morte o povo judeus de todo o império (Et 8 e 9).</a:t>
            </a:r>
          </a:p>
        </p:txBody>
      </p:sp>
    </p:spTree>
    <p:extLst>
      <p:ext uri="{BB962C8B-B14F-4D97-AF65-F5344CB8AC3E}">
        <p14:creationId xmlns:p14="http://schemas.microsoft.com/office/powerpoint/2010/main" val="143386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id="{E0392EB6-99CC-4CBA-B647-93CFB25DB904}"/>
              </a:ext>
            </a:extLst>
          </p:cNvPr>
          <p:cNvSpPr txBox="1">
            <a:spLocks/>
          </p:cNvSpPr>
          <p:nvPr/>
        </p:nvSpPr>
        <p:spPr>
          <a:xfrm>
            <a:off x="861294" y="696929"/>
            <a:ext cx="10620424" cy="139307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pt-BR" sz="4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Para ser protagonista da história a mulher precisa desempenhar papel masculino ?</a:t>
            </a:r>
            <a:endParaRPr lang="pt-BR" sz="4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674F488-C682-47AA-A25A-50C52C462ABA}"/>
              </a:ext>
            </a:extLst>
          </p:cNvPr>
          <p:cNvSpPr txBox="1">
            <a:spLocks/>
          </p:cNvSpPr>
          <p:nvPr/>
        </p:nvSpPr>
        <p:spPr>
          <a:xfrm>
            <a:off x="537278" y="66515"/>
            <a:ext cx="11078460" cy="68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pt-BR" sz="4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❺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FD3C230A-5BFC-4C74-B02F-950B7569F2D7}"/>
              </a:ext>
            </a:extLst>
          </p:cNvPr>
          <p:cNvCxnSpPr>
            <a:cxnSpLocks/>
          </p:cNvCxnSpPr>
          <p:nvPr/>
        </p:nvCxnSpPr>
        <p:spPr>
          <a:xfrm>
            <a:off x="769086" y="1755675"/>
            <a:ext cx="1071263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0EB45C-52E7-4555-93E0-C53B86075022}"/>
              </a:ext>
            </a:extLst>
          </p:cNvPr>
          <p:cNvSpPr txBox="1"/>
          <p:nvPr/>
        </p:nvSpPr>
        <p:spPr>
          <a:xfrm>
            <a:off x="5421441" y="2713883"/>
            <a:ext cx="6060277" cy="325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Não. Os exemplos de Rute e Ester são eloquentes neste sentido. Não foi a altivez, mas a humildade, a submissão e a obediência que fizeram tão relevante a vida dessas mulheres.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90C59E3-5284-4FD2-8549-D90C82F86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86" y="1827195"/>
            <a:ext cx="4511252" cy="503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id="{CD5CB82B-3892-48ED-BCF0-C1381AB8AB51}"/>
              </a:ext>
            </a:extLst>
          </p:cNvPr>
          <p:cNvSpPr txBox="1">
            <a:spLocks/>
          </p:cNvSpPr>
          <p:nvPr/>
        </p:nvSpPr>
        <p:spPr>
          <a:xfrm>
            <a:off x="583931" y="135011"/>
            <a:ext cx="11311591" cy="99502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3900"/>
              </a:lnSpc>
            </a:pPr>
            <a:r>
              <a:rPr lang="pt-BR" sz="4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Próxima Lição</a:t>
            </a:r>
            <a:endParaRPr lang="pt-BR" sz="4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724A83F6-A850-4805-A322-F1B5F5691226}"/>
              </a:ext>
            </a:extLst>
          </p:cNvPr>
          <p:cNvCxnSpPr>
            <a:cxnSpLocks/>
          </p:cNvCxnSpPr>
          <p:nvPr/>
        </p:nvCxnSpPr>
        <p:spPr>
          <a:xfrm>
            <a:off x="753574" y="801568"/>
            <a:ext cx="1059626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FF490EE-EA58-4EEA-9772-2F91CBD2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51" y="883395"/>
            <a:ext cx="9291793" cy="597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1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9B965E4-839A-46A4-9A60-0B06AE0DF92D}"/>
              </a:ext>
            </a:extLst>
          </p:cNvPr>
          <p:cNvSpPr txBox="1"/>
          <p:nvPr/>
        </p:nvSpPr>
        <p:spPr>
          <a:xfrm>
            <a:off x="3" y="1428191"/>
            <a:ext cx="12191997" cy="2573846"/>
          </a:xfrm>
          <a:prstGeom prst="rect">
            <a:avLst/>
          </a:prstGeom>
          <a:solidFill>
            <a:srgbClr val="E1F7FF"/>
          </a:solidFill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BR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18 –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Estas são, pois, as gerações de Perez: Perez gerou a 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Esrom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ts val="3200"/>
              </a:lnSpc>
            </a:pPr>
            <a:r>
              <a:rPr lang="pt-BR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19 –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e 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Esrom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 gerou a Arão, e Arão gerou a 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Aminadabe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,</a:t>
            </a:r>
          </a:p>
          <a:p>
            <a:pPr>
              <a:lnSpc>
                <a:spcPts val="3200"/>
              </a:lnSpc>
            </a:pPr>
            <a:r>
              <a:rPr lang="pt-BR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 –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e 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Aminadabe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 gerou a 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Naassom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, e 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Naassom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 gerou a 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Salmom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,</a:t>
            </a:r>
          </a:p>
          <a:p>
            <a:pPr>
              <a:lnSpc>
                <a:spcPts val="3200"/>
              </a:lnSpc>
            </a:pPr>
            <a:r>
              <a:rPr lang="pt-BR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21 –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e 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Salmom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 gerou a 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Boaz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, e 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Boaz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 gerou a 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Obede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ts val="3200"/>
              </a:lnSpc>
            </a:pPr>
            <a:r>
              <a:rPr lang="pt-BR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22 –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e 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Obede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 gerou a Jessé, e Jessé gerou a Davi.</a:t>
            </a:r>
          </a:p>
        </p:txBody>
      </p:sp>
      <p:sp>
        <p:nvSpPr>
          <p:cNvPr id="6" name="Google Shape;3836;p13">
            <a:extLst>
              <a:ext uri="{FF2B5EF4-FFF2-40B4-BE49-F238E27FC236}">
                <a16:creationId xmlns:a16="http://schemas.microsoft.com/office/drawing/2014/main" id="{2B3D2DA7-44FF-444B-B125-0C53D1B25E3D}"/>
              </a:ext>
            </a:extLst>
          </p:cNvPr>
          <p:cNvSpPr txBox="1">
            <a:spLocks/>
          </p:cNvSpPr>
          <p:nvPr/>
        </p:nvSpPr>
        <p:spPr>
          <a:xfrm>
            <a:off x="0" y="18978"/>
            <a:ext cx="12191998" cy="769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t-BR" sz="5400" b="1" dirty="0">
                <a:solidFill>
                  <a:srgbClr val="C00000"/>
                </a:solidFill>
                <a:latin typeface="Titillium Web" panose="020B0604020202020204" charset="0"/>
              </a:rPr>
              <a:t>Leitura Bíblica em Classe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6982E3D-C9D8-40A9-80C5-F9F9BA9DB1CE}"/>
              </a:ext>
            </a:extLst>
          </p:cNvPr>
          <p:cNvSpPr txBox="1"/>
          <p:nvPr/>
        </p:nvSpPr>
        <p:spPr>
          <a:xfrm>
            <a:off x="2" y="724024"/>
            <a:ext cx="12191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Rute 4.13-22</a:t>
            </a:r>
            <a:endParaRPr lang="pt-B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9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9B965E4-839A-46A4-9A60-0B06AE0DF92D}"/>
              </a:ext>
            </a:extLst>
          </p:cNvPr>
          <p:cNvSpPr txBox="1"/>
          <p:nvPr/>
        </p:nvSpPr>
        <p:spPr>
          <a:xfrm>
            <a:off x="3" y="1428191"/>
            <a:ext cx="12191997" cy="5638788"/>
          </a:xfrm>
          <a:prstGeom prst="rect">
            <a:avLst/>
          </a:prstGeom>
          <a:solidFill>
            <a:srgbClr val="E1F7FF"/>
          </a:solidFill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 –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Vindo, pois, o rei com 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Hamã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, para beber com a rainha Ester,</a:t>
            </a:r>
          </a:p>
          <a:p>
            <a:pPr>
              <a:lnSpc>
                <a:spcPts val="3500"/>
              </a:lnSpc>
            </a:pPr>
            <a:r>
              <a:rPr lang="pt-BR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 –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disse também o rei a Ester, no segundo dia, no banquete do vinho: Qual é a tua petição, rainha Ester? E se te dará. E qual é o teu requerimento? Até metade do reino se fará.</a:t>
            </a:r>
          </a:p>
          <a:p>
            <a:pPr>
              <a:lnSpc>
                <a:spcPts val="3500"/>
              </a:lnSpc>
            </a:pPr>
            <a:r>
              <a:rPr lang="pt-BR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 –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Então, respondeu a rainha Ester e disse: Se, ó rei, achei graça aos teus olhos, e se bem parecer ao rei, 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dê-se-me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 a minha vida como minha petição e o meu povo como meu requerimento.</a:t>
            </a:r>
          </a:p>
          <a:p>
            <a:pPr>
              <a:lnSpc>
                <a:spcPts val="3500"/>
              </a:lnSpc>
            </a:pPr>
            <a:r>
              <a:rPr lang="pt-BR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 –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Porque estamos vendidos, eu e o meu povo, para nos destruírem, matarem e lançarem a perder; se ainda por servos e por servas nos vendessem, 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cala-me-ia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, ainda que o opressor não recompensaria a perda do rei.</a:t>
            </a:r>
          </a:p>
        </p:txBody>
      </p:sp>
      <p:sp>
        <p:nvSpPr>
          <p:cNvPr id="6" name="Google Shape;3836;p13">
            <a:extLst>
              <a:ext uri="{FF2B5EF4-FFF2-40B4-BE49-F238E27FC236}">
                <a16:creationId xmlns:a16="http://schemas.microsoft.com/office/drawing/2014/main" id="{2B3D2DA7-44FF-444B-B125-0C53D1B25E3D}"/>
              </a:ext>
            </a:extLst>
          </p:cNvPr>
          <p:cNvSpPr txBox="1">
            <a:spLocks/>
          </p:cNvSpPr>
          <p:nvPr/>
        </p:nvSpPr>
        <p:spPr>
          <a:xfrm>
            <a:off x="0" y="18978"/>
            <a:ext cx="12191998" cy="769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t-BR" sz="5400" b="1" dirty="0">
                <a:solidFill>
                  <a:srgbClr val="C00000"/>
                </a:solidFill>
                <a:latin typeface="Titillium Web" panose="020B0604020202020204" charset="0"/>
              </a:rPr>
              <a:t>Leitura Bíblica em Classe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6982E3D-C9D8-40A9-80C5-F9F9BA9DB1CE}"/>
              </a:ext>
            </a:extLst>
          </p:cNvPr>
          <p:cNvSpPr txBox="1"/>
          <p:nvPr/>
        </p:nvSpPr>
        <p:spPr>
          <a:xfrm>
            <a:off x="2" y="724024"/>
            <a:ext cx="12191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Ester 7.1-7</a:t>
            </a:r>
            <a:endParaRPr lang="pt-B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9B965E4-839A-46A4-9A60-0B06AE0DF92D}"/>
              </a:ext>
            </a:extLst>
          </p:cNvPr>
          <p:cNvSpPr txBox="1"/>
          <p:nvPr/>
        </p:nvSpPr>
        <p:spPr>
          <a:xfrm>
            <a:off x="3" y="1428191"/>
            <a:ext cx="12191997" cy="3692742"/>
          </a:xfrm>
          <a:prstGeom prst="rect">
            <a:avLst/>
          </a:prstGeom>
          <a:solidFill>
            <a:srgbClr val="E1F7FF"/>
          </a:solidFill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pt-BR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 –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Então, falou o rei 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Assuero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 e disse à rainha Ester: Quem é esse? E onde está esse cujo coração o instigou a fazer assim?</a:t>
            </a:r>
          </a:p>
          <a:p>
            <a:pPr>
              <a:lnSpc>
                <a:spcPts val="3500"/>
              </a:lnSpc>
            </a:pPr>
            <a:r>
              <a:rPr lang="pt-BR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 –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E disse Ester: O homem, o opressor e o inimigo é este mau 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Hamã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. Então, 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Hamã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 se perturbou perante o rei e a rainha.</a:t>
            </a:r>
          </a:p>
          <a:p>
            <a:pPr>
              <a:lnSpc>
                <a:spcPts val="3500"/>
              </a:lnSpc>
            </a:pPr>
            <a:r>
              <a:rPr lang="pt-BR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 –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E o rei, no seu furor, se levantou do banquete do vinho para o jardim do palácio; e </a:t>
            </a:r>
            <a:r>
              <a:rPr lang="pt-BR" sz="3600" b="1" dirty="0" err="1">
                <a:latin typeface="Calibri" pitchFamily="34" charset="0"/>
                <a:cs typeface="Calibri" pitchFamily="34" charset="0"/>
              </a:rPr>
              <a:t>Hamã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 se pôs em pé, para rogar à rainha Ester pela sua vida; porque viu que já o mal lhe era determinado pelo rei.</a:t>
            </a:r>
          </a:p>
        </p:txBody>
      </p:sp>
      <p:sp>
        <p:nvSpPr>
          <p:cNvPr id="6" name="Google Shape;3836;p13">
            <a:extLst>
              <a:ext uri="{FF2B5EF4-FFF2-40B4-BE49-F238E27FC236}">
                <a16:creationId xmlns:a16="http://schemas.microsoft.com/office/drawing/2014/main" id="{2B3D2DA7-44FF-444B-B125-0C53D1B25E3D}"/>
              </a:ext>
            </a:extLst>
          </p:cNvPr>
          <p:cNvSpPr txBox="1">
            <a:spLocks/>
          </p:cNvSpPr>
          <p:nvPr/>
        </p:nvSpPr>
        <p:spPr>
          <a:xfrm>
            <a:off x="0" y="18978"/>
            <a:ext cx="12191998" cy="769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t-BR" sz="5400" b="1" dirty="0">
                <a:solidFill>
                  <a:srgbClr val="C00000"/>
                </a:solidFill>
                <a:latin typeface="Titillium Web" panose="020B0604020202020204" charset="0"/>
              </a:rPr>
              <a:t>Leitura Bíblica em Classe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6982E3D-C9D8-40A9-80C5-F9F9BA9DB1CE}"/>
              </a:ext>
            </a:extLst>
          </p:cNvPr>
          <p:cNvSpPr txBox="1"/>
          <p:nvPr/>
        </p:nvSpPr>
        <p:spPr>
          <a:xfrm>
            <a:off x="2" y="724024"/>
            <a:ext cx="12191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Ester 7.1-7</a:t>
            </a:r>
            <a:endParaRPr lang="pt-B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7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36;p13">
            <a:extLst>
              <a:ext uri="{FF2B5EF4-FFF2-40B4-BE49-F238E27FC236}">
                <a16:creationId xmlns:a16="http://schemas.microsoft.com/office/drawing/2014/main" id="{E5671711-50A7-41F9-9173-5AAE950B175A}"/>
              </a:ext>
            </a:extLst>
          </p:cNvPr>
          <p:cNvSpPr txBox="1">
            <a:spLocks/>
          </p:cNvSpPr>
          <p:nvPr/>
        </p:nvSpPr>
        <p:spPr>
          <a:xfrm>
            <a:off x="0" y="35536"/>
            <a:ext cx="12191999" cy="7843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t-BR" sz="5400" b="1" dirty="0">
                <a:solidFill>
                  <a:srgbClr val="C00000"/>
                </a:solidFill>
                <a:latin typeface="Titillium Web" panose="020B0604020202020204" charset="0"/>
              </a:rPr>
              <a:t>Leitura Diária</a:t>
            </a:r>
          </a:p>
        </p:txBody>
      </p:sp>
      <p:graphicFrame>
        <p:nvGraphicFramePr>
          <p:cNvPr id="5" name="Tabela 14">
            <a:extLst>
              <a:ext uri="{FF2B5EF4-FFF2-40B4-BE49-F238E27FC236}">
                <a16:creationId xmlns:a16="http://schemas.microsoft.com/office/drawing/2014/main" id="{E0A93723-B8CC-4AF6-BEDD-9D9E568D4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3254"/>
              </p:ext>
            </p:extLst>
          </p:nvPr>
        </p:nvGraphicFramePr>
        <p:xfrm>
          <a:off x="1" y="945203"/>
          <a:ext cx="12191999" cy="494793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12134">
                  <a:extLst>
                    <a:ext uri="{9D8B030D-6E8A-4147-A177-3AD203B41FA5}">
                      <a16:colId xmlns:a16="http://schemas.microsoft.com/office/drawing/2014/main" val="3542507376"/>
                    </a:ext>
                  </a:extLst>
                </a:gridCol>
                <a:gridCol w="2704564">
                  <a:extLst>
                    <a:ext uri="{9D8B030D-6E8A-4147-A177-3AD203B41FA5}">
                      <a16:colId xmlns:a16="http://schemas.microsoft.com/office/drawing/2014/main" val="683129040"/>
                    </a:ext>
                  </a:extLst>
                </a:gridCol>
                <a:gridCol w="7375301">
                  <a:extLst>
                    <a:ext uri="{9D8B030D-6E8A-4147-A177-3AD203B41FA5}">
                      <a16:colId xmlns:a16="http://schemas.microsoft.com/office/drawing/2014/main" val="25674813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3200" b="1" dirty="0">
                          <a:solidFill>
                            <a:schemeClr val="tx1"/>
                          </a:solidFill>
                          <a:latin typeface="Calibri  "/>
                        </a:rPr>
                        <a:t>Segunda</a:t>
                      </a:r>
                      <a:endParaRPr lang="pt-BR" sz="3200" b="1" dirty="0">
                        <a:solidFill>
                          <a:schemeClr val="tx1"/>
                        </a:solidFill>
                        <a:latin typeface="Calibri  "/>
                        <a:cs typeface="Calibri" pitchFamily="34" charset="0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pt-BR" sz="3200" b="1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  "/>
                          <a:cs typeface="Calibri" pitchFamily="34" charset="0"/>
                          <a:sym typeface="Arial"/>
                        </a:rPr>
                        <a:t>Mt</a:t>
                      </a:r>
                      <a:r>
                        <a:rPr lang="pt-BR" sz="3200" b="1" u="none" strike="noStrike" cap="none" dirty="0">
                          <a:solidFill>
                            <a:schemeClr val="tx1"/>
                          </a:solidFill>
                          <a:effectLst/>
                          <a:latin typeface="Calibri  "/>
                          <a:cs typeface="Calibri" pitchFamily="34" charset="0"/>
                          <a:sym typeface="Arial"/>
                        </a:rPr>
                        <a:t> 1.5-17</a:t>
                      </a:r>
                    </a:p>
                    <a:p>
                      <a:pPr>
                        <a:lnSpc>
                          <a:spcPts val="3200"/>
                        </a:lnSpc>
                      </a:pPr>
                      <a:r>
                        <a:rPr lang="pt-BR" sz="3200" b="1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  "/>
                          <a:cs typeface="Calibri" pitchFamily="34" charset="0"/>
                          <a:sym typeface="Arial"/>
                        </a:rPr>
                        <a:t>Lc</a:t>
                      </a:r>
                      <a:r>
                        <a:rPr lang="pt-BR" sz="3200" b="1" u="none" strike="noStrike" cap="none" dirty="0">
                          <a:solidFill>
                            <a:schemeClr val="tx1"/>
                          </a:solidFill>
                          <a:effectLst/>
                          <a:latin typeface="Calibri  "/>
                          <a:cs typeface="Calibri" pitchFamily="34" charset="0"/>
                          <a:sym typeface="Arial"/>
                        </a:rPr>
                        <a:t> 3.32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pt-BR" sz="3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  "/>
                          <a:ea typeface="+mn-ea"/>
                          <a:cs typeface="+mn-cs"/>
                          <a:sym typeface="Arial"/>
                        </a:rPr>
                        <a:t>Rute: uma ascendente direta de Davi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947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3200" b="1" dirty="0">
                          <a:solidFill>
                            <a:schemeClr val="tx1"/>
                          </a:solidFill>
                          <a:latin typeface="Calibri  "/>
                        </a:rPr>
                        <a:t>Terça</a:t>
                      </a:r>
                      <a:endParaRPr lang="pt-BR" sz="3200" b="1" dirty="0">
                        <a:solidFill>
                          <a:schemeClr val="tx1"/>
                        </a:solidFill>
                        <a:latin typeface="Calibri  "/>
                        <a:cs typeface="Calibri" pitchFamily="34" charset="0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3200" b="1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  "/>
                          <a:cs typeface="Calibri" pitchFamily="34" charset="0"/>
                          <a:sym typeface="Arial"/>
                        </a:rPr>
                        <a:t>Rt</a:t>
                      </a:r>
                      <a:r>
                        <a:rPr lang="pt-BR" sz="3200" b="1" u="none" strike="noStrike" cap="none" dirty="0">
                          <a:solidFill>
                            <a:schemeClr val="tx1"/>
                          </a:solidFill>
                          <a:effectLst/>
                          <a:latin typeface="Calibri  "/>
                          <a:cs typeface="Calibri" pitchFamily="34" charset="0"/>
                          <a:sym typeface="Arial"/>
                        </a:rPr>
                        <a:t> 4.13-15</a:t>
                      </a:r>
                      <a:endParaRPr lang="pt-BR" sz="3200" b="1" dirty="0">
                        <a:solidFill>
                          <a:schemeClr val="tx1"/>
                        </a:solidFill>
                        <a:latin typeface="Calibri  "/>
                        <a:cs typeface="Calibri" pitchFamily="34" charset="0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pt-BR" sz="3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  "/>
                          <a:ea typeface="+mn-ea"/>
                          <a:cs typeface="+mn-cs"/>
                          <a:sym typeface="Arial"/>
                        </a:rPr>
                        <a:t>Rute gera um filho de </a:t>
                      </a:r>
                      <a:r>
                        <a:rPr lang="pt-BR" sz="32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  "/>
                          <a:ea typeface="+mn-ea"/>
                          <a:cs typeface="+mn-cs"/>
                          <a:sym typeface="Arial"/>
                        </a:rPr>
                        <a:t>Boaz</a:t>
                      </a:r>
                      <a:r>
                        <a:rPr lang="pt-BR" sz="3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  "/>
                          <a:ea typeface="+mn-ea"/>
                          <a:cs typeface="+mn-cs"/>
                          <a:sym typeface="Arial"/>
                        </a:rPr>
                        <a:t>, seu </a:t>
                      </a:r>
                      <a:r>
                        <a:rPr lang="pt-BR" sz="32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  "/>
                          <a:ea typeface="+mn-ea"/>
                          <a:cs typeface="+mn-cs"/>
                          <a:sym typeface="Arial"/>
                        </a:rPr>
                        <a:t>remidor</a:t>
                      </a:r>
                      <a:endParaRPr lang="pt-BR" sz="3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  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162811"/>
                  </a:ext>
                </a:extLst>
              </a:tr>
              <a:tr h="728997">
                <a:tc>
                  <a:txBody>
                    <a:bodyPr/>
                    <a:lstStyle/>
                    <a:p>
                      <a:r>
                        <a:rPr lang="pt-BR" sz="3200" b="1" dirty="0">
                          <a:solidFill>
                            <a:schemeClr val="tx1"/>
                          </a:solidFill>
                          <a:latin typeface="Calibri  "/>
                        </a:rPr>
                        <a:t>Quarta</a:t>
                      </a:r>
                      <a:endParaRPr lang="pt-BR" sz="3200" b="1" dirty="0">
                        <a:solidFill>
                          <a:schemeClr val="tx1"/>
                        </a:solidFill>
                        <a:latin typeface="Calibri  "/>
                        <a:cs typeface="Calibri" pitchFamily="34" charset="0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3200" b="1" u="none" strike="noStrike" cap="none" dirty="0">
                          <a:solidFill>
                            <a:schemeClr val="tx1"/>
                          </a:solidFill>
                          <a:effectLst/>
                          <a:latin typeface="Calibri  "/>
                          <a:cs typeface="Calibri" pitchFamily="34" charset="0"/>
                          <a:sym typeface="Arial"/>
                        </a:rPr>
                        <a:t>Et 2.5-7,15</a:t>
                      </a:r>
                      <a:endParaRPr lang="pt-BR" sz="3200" b="1" dirty="0">
                        <a:solidFill>
                          <a:schemeClr val="tx1"/>
                        </a:solidFill>
                        <a:latin typeface="Calibri  "/>
                        <a:cs typeface="Calibri" pitchFamily="34" charset="0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pt-BR" sz="3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  "/>
                          <a:ea typeface="+mn-ea"/>
                          <a:cs typeface="+mn-cs"/>
                          <a:sym typeface="Arial"/>
                        </a:rPr>
                        <a:t>Ester foi criada pelo primo, </a:t>
                      </a:r>
                      <a:r>
                        <a:rPr lang="pt-BR" sz="32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  "/>
                          <a:ea typeface="+mn-ea"/>
                          <a:cs typeface="+mn-cs"/>
                          <a:sym typeface="Arial"/>
                        </a:rPr>
                        <a:t>Mardoqueu</a:t>
                      </a:r>
                      <a:endParaRPr lang="pt-BR" sz="3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  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98501"/>
                  </a:ext>
                </a:extLst>
              </a:tr>
              <a:tr h="728997">
                <a:tc>
                  <a:txBody>
                    <a:bodyPr/>
                    <a:lstStyle/>
                    <a:p>
                      <a:r>
                        <a:rPr lang="pt-BR" sz="3200" b="1" dirty="0">
                          <a:solidFill>
                            <a:schemeClr val="tx1"/>
                          </a:solidFill>
                          <a:latin typeface="Calibri  "/>
                        </a:rPr>
                        <a:t>Quinta</a:t>
                      </a:r>
                      <a:endParaRPr lang="pt-BR" sz="3200" b="1" dirty="0">
                        <a:solidFill>
                          <a:schemeClr val="tx1"/>
                        </a:solidFill>
                        <a:latin typeface="Calibri  "/>
                        <a:cs typeface="Calibri" pitchFamily="34" charset="0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pt-BR" sz="3200" b="1" u="none" strike="noStrike" cap="none" dirty="0">
                          <a:solidFill>
                            <a:schemeClr val="tx1"/>
                          </a:solidFill>
                          <a:effectLst/>
                          <a:latin typeface="Calibri  "/>
                          <a:cs typeface="Calibri" pitchFamily="34" charset="0"/>
                          <a:sym typeface="Arial"/>
                        </a:rPr>
                        <a:t>Et 2.16,17</a:t>
                      </a:r>
                      <a:endParaRPr lang="pt-BR" sz="3200" b="1" dirty="0">
                        <a:solidFill>
                          <a:schemeClr val="tx1"/>
                        </a:solidFill>
                        <a:latin typeface="Calibri  "/>
                        <a:cs typeface="Calibri" pitchFamily="34" charset="0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pt-BR" sz="3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  "/>
                          <a:ea typeface="+mn-ea"/>
                          <a:cs typeface="+mn-cs"/>
                          <a:sym typeface="Arial"/>
                        </a:rPr>
                        <a:t>Ester se torna rainha: um ato da providência divina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453745"/>
                  </a:ext>
                </a:extLst>
              </a:tr>
              <a:tr h="776394">
                <a:tc>
                  <a:txBody>
                    <a:bodyPr/>
                    <a:lstStyle/>
                    <a:p>
                      <a:r>
                        <a:rPr lang="pt-BR" sz="3200" b="1" dirty="0">
                          <a:solidFill>
                            <a:schemeClr val="tx1"/>
                          </a:solidFill>
                          <a:latin typeface="Calibri  "/>
                        </a:rPr>
                        <a:t>Sexta</a:t>
                      </a:r>
                      <a:endParaRPr lang="pt-BR" sz="3200" b="1" dirty="0">
                        <a:solidFill>
                          <a:schemeClr val="tx1"/>
                        </a:solidFill>
                        <a:latin typeface="Calibri  "/>
                        <a:cs typeface="Calibri" pitchFamily="34" charset="0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pt-BR" sz="3200" b="1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  "/>
                          <a:cs typeface="Calibri" pitchFamily="34" charset="0"/>
                          <a:sym typeface="Arial"/>
                        </a:rPr>
                        <a:t>Rt</a:t>
                      </a:r>
                      <a:r>
                        <a:rPr lang="pt-BR" sz="3200" b="1" u="none" strike="noStrike" cap="none" dirty="0">
                          <a:solidFill>
                            <a:schemeClr val="tx1"/>
                          </a:solidFill>
                          <a:effectLst/>
                          <a:latin typeface="Calibri  "/>
                          <a:cs typeface="Calibri" pitchFamily="34" charset="0"/>
                          <a:sym typeface="Arial"/>
                        </a:rPr>
                        <a:t> 1.11-13</a:t>
                      </a:r>
                      <a:endParaRPr lang="pt-BR" sz="3200" b="1" dirty="0">
                        <a:solidFill>
                          <a:schemeClr val="tx1"/>
                        </a:solidFill>
                        <a:latin typeface="Calibri  "/>
                        <a:cs typeface="Calibri" pitchFamily="34" charset="0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pt-BR" sz="3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  "/>
                          <a:ea typeface="+mn-ea"/>
                          <a:cs typeface="+mn-cs"/>
                          <a:sym typeface="Arial"/>
                        </a:rPr>
                        <a:t>Mulheres sábias compreendem o seu papel no Reino de Deus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380538"/>
                  </a:ext>
                </a:extLst>
              </a:tr>
              <a:tr h="776394">
                <a:tc>
                  <a:txBody>
                    <a:bodyPr/>
                    <a:lstStyle/>
                    <a:p>
                      <a:r>
                        <a:rPr lang="pt-BR" sz="3200" b="1" dirty="0">
                          <a:solidFill>
                            <a:schemeClr val="tx1"/>
                          </a:solidFill>
                          <a:latin typeface="Calibri  "/>
                        </a:rPr>
                        <a:t>Sábado</a:t>
                      </a:r>
                      <a:endParaRPr lang="pt-BR" sz="3200" b="1" dirty="0">
                        <a:solidFill>
                          <a:schemeClr val="tx1"/>
                        </a:solidFill>
                        <a:latin typeface="Calibri  "/>
                        <a:cs typeface="Calibri" pitchFamily="34" charset="0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pt-BR" sz="3200" b="1" u="none" strike="noStrike" cap="none" dirty="0">
                          <a:solidFill>
                            <a:schemeClr val="tx1"/>
                          </a:solidFill>
                          <a:effectLst/>
                          <a:latin typeface="Calibri  "/>
                          <a:cs typeface="Calibri" pitchFamily="34" charset="0"/>
                          <a:sym typeface="Arial"/>
                        </a:rPr>
                        <a:t>Et 2.15-17</a:t>
                      </a:r>
                      <a:endParaRPr lang="pt-BR" sz="3200" b="1" dirty="0">
                        <a:solidFill>
                          <a:schemeClr val="tx1"/>
                        </a:solidFill>
                        <a:latin typeface="Calibri  "/>
                        <a:cs typeface="Calibri" pitchFamily="34" charset="0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pt-BR" sz="3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  "/>
                          <a:ea typeface="+mn-ea"/>
                          <a:cs typeface="+mn-cs"/>
                          <a:sym typeface="Arial"/>
                        </a:rPr>
                        <a:t>Mulheres que se portam de maneira humilde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43321"/>
                  </a:ext>
                </a:extLst>
              </a:tr>
            </a:tbl>
          </a:graphicData>
        </a:graphic>
      </p:graphicFrame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FF6CE74F-12A7-477B-B921-20D7BAF31E3D}"/>
              </a:ext>
            </a:extLst>
          </p:cNvPr>
          <p:cNvCxnSpPr>
            <a:cxnSpLocks/>
          </p:cNvCxnSpPr>
          <p:nvPr/>
        </p:nvCxnSpPr>
        <p:spPr>
          <a:xfrm flipH="1">
            <a:off x="-2" y="1838591"/>
            <a:ext cx="12192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BC50235-89D5-4D6F-93DA-72265D36654F}"/>
              </a:ext>
            </a:extLst>
          </p:cNvPr>
          <p:cNvCxnSpPr>
            <a:cxnSpLocks/>
          </p:cNvCxnSpPr>
          <p:nvPr/>
        </p:nvCxnSpPr>
        <p:spPr>
          <a:xfrm flipV="1">
            <a:off x="2098950" y="945205"/>
            <a:ext cx="0" cy="4947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B29E46A2-E707-47C3-8398-B5B76A6EE735}"/>
              </a:ext>
            </a:extLst>
          </p:cNvPr>
          <p:cNvCxnSpPr>
            <a:cxnSpLocks/>
          </p:cNvCxnSpPr>
          <p:nvPr/>
        </p:nvCxnSpPr>
        <p:spPr>
          <a:xfrm flipV="1">
            <a:off x="4810535" y="945205"/>
            <a:ext cx="0" cy="4947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801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836;p13">
            <a:extLst>
              <a:ext uri="{FF2B5EF4-FFF2-40B4-BE49-F238E27FC236}">
                <a16:creationId xmlns:a16="http://schemas.microsoft.com/office/drawing/2014/main" id="{9771DC4A-140E-4A8E-A527-A1BF09B8D4F8}"/>
              </a:ext>
            </a:extLst>
          </p:cNvPr>
          <p:cNvSpPr txBox="1">
            <a:spLocks/>
          </p:cNvSpPr>
          <p:nvPr/>
        </p:nvSpPr>
        <p:spPr>
          <a:xfrm>
            <a:off x="514350" y="49458"/>
            <a:ext cx="11214126" cy="8935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t-BR" sz="5400" b="1" dirty="0">
                <a:solidFill>
                  <a:srgbClr val="C00000"/>
                </a:solidFill>
                <a:latin typeface="Titillium Web" panose="020B0604020202020204" charset="0"/>
              </a:rPr>
              <a:t>Texto Áureo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C379BF8-3953-4CC9-B1D8-4C253F235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01" y="842112"/>
            <a:ext cx="5286141" cy="424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DB077D5-155C-48A6-BF68-E9A344639651}"/>
              </a:ext>
            </a:extLst>
          </p:cNvPr>
          <p:cNvSpPr txBox="1"/>
          <p:nvPr/>
        </p:nvSpPr>
        <p:spPr>
          <a:xfrm>
            <a:off x="450904" y="4989147"/>
            <a:ext cx="1134101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“Então, as mulheres disseram a Noemi: Bendito seja o Senhor, que não deixou, hoje, de te dar 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remidor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, </a:t>
            </a:r>
          </a:p>
          <a:p>
            <a:pPr algn="ctr">
              <a:lnSpc>
                <a:spcPts val="4000"/>
              </a:lnSpc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e seja o seu nome afamado em Israel” (</a:t>
            </a:r>
            <a:r>
              <a:rPr lang="pt-BR" sz="4000" b="1" dirty="0" err="1">
                <a:latin typeface="Calibri" pitchFamily="34" charset="0"/>
                <a:cs typeface="Calibri" pitchFamily="34" charset="0"/>
              </a:rPr>
              <a:t>Rt</a:t>
            </a:r>
            <a:r>
              <a:rPr lang="pt-BR" sz="4000" b="1" dirty="0">
                <a:latin typeface="Calibri" pitchFamily="34" charset="0"/>
                <a:cs typeface="Calibri" pitchFamily="34" charset="0"/>
              </a:rPr>
              <a:t> 4.14)</a:t>
            </a:r>
          </a:p>
        </p:txBody>
      </p:sp>
    </p:spTree>
    <p:extLst>
      <p:ext uri="{BB962C8B-B14F-4D97-AF65-F5344CB8AC3E}">
        <p14:creationId xmlns:p14="http://schemas.microsoft.com/office/powerpoint/2010/main" val="4251184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51331</TotalTime>
  <Words>2252</Words>
  <Application>Microsoft Office PowerPoint</Application>
  <PresentationFormat>Widescreen</PresentationFormat>
  <Paragraphs>255</Paragraphs>
  <Slides>45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6" baseType="lpstr">
      <vt:lpstr>Arial</vt:lpstr>
      <vt:lpstr>Arial Rounded MT Bold</vt:lpstr>
      <vt:lpstr>Calibri</vt:lpstr>
      <vt:lpstr>Calibri  </vt:lpstr>
      <vt:lpstr>Calibri Light</vt:lpstr>
      <vt:lpstr>Dosis</vt:lpstr>
      <vt:lpstr>Dosis ExtraLight</vt:lpstr>
      <vt:lpstr>Tahoma</vt:lpstr>
      <vt:lpstr>Titillium Web</vt:lpstr>
      <vt:lpstr>Titillium Web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Eder Tome da Silva</dc:creator>
  <cp:lastModifiedBy>Sílvio Santo da Costa</cp:lastModifiedBy>
  <cp:revision>3894</cp:revision>
  <dcterms:created xsi:type="dcterms:W3CDTF">2020-12-04T18:48:15Z</dcterms:created>
  <dcterms:modified xsi:type="dcterms:W3CDTF">2024-07-01T15:10:44Z</dcterms:modified>
</cp:coreProperties>
</file>